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60" r:id="rId4"/>
    <p:sldId id="281" r:id="rId5"/>
    <p:sldId id="268" r:id="rId6"/>
    <p:sldId id="270" r:id="rId7"/>
    <p:sldId id="262" r:id="rId8"/>
    <p:sldId id="269" r:id="rId9"/>
    <p:sldId id="273" r:id="rId10"/>
    <p:sldId id="274" r:id="rId11"/>
    <p:sldId id="275" r:id="rId12"/>
    <p:sldId id="276" r:id="rId13"/>
    <p:sldId id="272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1D1D"/>
    <a:srgbClr val="FFFF99"/>
    <a:srgbClr val="FFFF00"/>
    <a:srgbClr val="FFFF66"/>
    <a:srgbClr val="FF0066"/>
    <a:srgbClr val="FF66CC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DF2C-4517-42B5-B8F1-A1A574F876E5}" type="doc">
      <dgm:prSet loTypeId="urn:microsoft.com/office/officeart/2009/3/layout/StepUpProcess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84A89-4B35-493A-9D87-8A6FD6DB2B8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Реєстрація на ЗНО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на сайті </a:t>
          </a:r>
          <a:r>
            <a:rPr lang="en-US" sz="1600" u="sng" dirty="0" smtClean="0">
              <a:latin typeface="+mn-lt"/>
            </a:rPr>
            <a:t>testportal.gov.ua</a:t>
          </a:r>
          <a:r>
            <a:rPr lang="uk-UA" sz="1600" dirty="0" smtClean="0">
              <a:latin typeface="+mn-lt"/>
            </a:rPr>
            <a:t>  </a:t>
          </a:r>
        </a:p>
        <a:p>
          <a:pPr algn="l">
            <a:lnSpc>
              <a:spcPct val="100000"/>
            </a:lnSpc>
          </a:pPr>
          <a:endParaRPr lang="uk-UA" sz="1400" dirty="0" smtClean="0">
            <a:latin typeface="+mn-lt"/>
          </a:endParaRPr>
        </a:p>
      </dgm:t>
    </dgm:pt>
    <dgm:pt modelId="{FA7D1B41-C020-490F-B2F2-38A112549F53}" type="par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1B1E6BE3-E724-4127-A7B5-E9440442EFE0}" type="sib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97C2E7B8-5AEA-40F3-87D4-E6604565308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uk-UA" sz="1600" dirty="0" smtClean="0">
              <a:latin typeface="+mn-lt"/>
            </a:rPr>
            <a:t>Внесення змін до реєстраційних даних (перереєстрація)</a:t>
          </a:r>
          <a:endParaRPr lang="ru-RU" sz="1600" dirty="0">
            <a:latin typeface="+mn-lt"/>
          </a:endParaRPr>
        </a:p>
      </dgm:t>
    </dgm:pt>
    <dgm:pt modelId="{DC5C1DBB-EFA1-42C3-9BC7-46603EE45C3C}" type="par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B829E79-CF95-41E2-924B-3ABC8428E6D5}" type="sib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E42517F9-3E00-40CC-BCD6-1C521E01143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algn="ctr"/>
          <a:r>
            <a:rPr lang="uk-UA" sz="16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dirty="0">
            <a:latin typeface="+mn-lt"/>
          </a:endParaRPr>
        </a:p>
      </dgm:t>
    </dgm:pt>
    <dgm:pt modelId="{014448EB-6D8B-4D80-B797-965ABF24EF50}" type="par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EB5A008-6571-4D74-BAAD-62F4433B2DD5}" type="sib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352D93BE-BADD-415B-9AC8-F43ADBA1017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algn="ctr"/>
          <a:r>
            <a:rPr lang="uk-UA" sz="1600" dirty="0" smtClean="0">
              <a:latin typeface="+mn-lt"/>
            </a:rPr>
            <a:t>Проведення основної сесії ЗНО</a:t>
          </a:r>
          <a:endParaRPr lang="ru-RU" sz="1600" dirty="0">
            <a:latin typeface="+mn-lt"/>
          </a:endParaRPr>
        </a:p>
      </dgm:t>
    </dgm:pt>
    <dgm:pt modelId="{E0AB440C-1A1B-4C26-B4A0-46F24089DFEA}" type="par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D5567CF3-DBC2-4569-9D87-AFC061CD7CD0}" type="sib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BD65E9CC-1EE3-45FA-9A5F-D60230767EBD}">
      <dgm:prSet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dirty="0">
            <a:latin typeface="+mn-lt"/>
          </a:endParaRPr>
        </a:p>
      </dgm:t>
    </dgm:pt>
    <dgm:pt modelId="{AE72C902-C9B5-4DE8-BFFF-F2B6999B223B}" type="par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58261173-F572-43C8-9B06-E4EB645BCA5B}" type="sib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2FFB8CB2-4D3E-4528-8F2D-2E870F932E8B}" type="pres">
      <dgm:prSet presAssocID="{5504DF2C-4517-42B5-B8F1-A1A574F87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DEB9D3-AA78-4805-8A75-17322D4C9B5F}" type="pres">
      <dgm:prSet presAssocID="{FB284A89-4B35-493A-9D87-8A6FD6DB2B89}" presName="composite" presStyleCnt="0"/>
      <dgm:spPr/>
    </dgm:pt>
    <dgm:pt modelId="{8E1B84E4-C8B1-4F00-9BE0-44A011C0EA98}" type="pres">
      <dgm:prSet presAssocID="{FB284A89-4B35-493A-9D87-8A6FD6DB2B89}" presName="LShape" presStyleLbl="alignNode1" presStyleIdx="0" presStyleCnt="9"/>
      <dgm:spPr/>
    </dgm:pt>
    <dgm:pt modelId="{61287AA8-230E-4214-92F3-D6D2877A34F4}" type="pres">
      <dgm:prSet presAssocID="{FB284A89-4B35-493A-9D87-8A6FD6DB2B89}" presName="ParentText" presStyleLbl="revTx" presStyleIdx="0" presStyleCnt="5" custScaleX="125342" custLinFactNeighborX="-131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C89-C3A6-493E-8FBC-7B11D7C199CE}" type="pres">
      <dgm:prSet presAssocID="{FB284A89-4B35-493A-9D87-8A6FD6DB2B89}" presName="Triangle" presStyleLbl="alignNode1" presStyleIdx="1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063BAE6-E83B-42EB-9B60-A00562C37D28}" type="pres">
      <dgm:prSet presAssocID="{1B1E6BE3-E724-4127-A7B5-E9440442EFE0}" presName="sibTrans" presStyleCnt="0"/>
      <dgm:spPr/>
    </dgm:pt>
    <dgm:pt modelId="{6C876CC4-0FC3-4E79-AA5D-E75A7912E650}" type="pres">
      <dgm:prSet presAssocID="{1B1E6BE3-E724-4127-A7B5-E9440442EFE0}" presName="space" presStyleCnt="0"/>
      <dgm:spPr/>
    </dgm:pt>
    <dgm:pt modelId="{208D2B7A-A41A-4093-96AE-0F9D55105282}" type="pres">
      <dgm:prSet presAssocID="{97C2E7B8-5AEA-40F3-87D4-E66045653082}" presName="composite" presStyleCnt="0"/>
      <dgm:spPr/>
    </dgm:pt>
    <dgm:pt modelId="{7E101DC6-582B-46E7-B6B7-3365B72A66D9}" type="pres">
      <dgm:prSet presAssocID="{97C2E7B8-5AEA-40F3-87D4-E66045653082}" presName="LShape" presStyleLbl="alignNode1" presStyleIdx="2" presStyleCnt="9"/>
      <dgm:spPr/>
    </dgm:pt>
    <dgm:pt modelId="{59B041BC-0083-4B1E-8528-DD62BFB4ED3E}" type="pres">
      <dgm:prSet presAssocID="{97C2E7B8-5AEA-40F3-87D4-E66045653082}" presName="ParentText" presStyleLbl="revTx" presStyleIdx="1" presStyleCnt="5" custScaleX="123411" custLinFactNeighborX="1234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261F-6443-4087-BE1D-D5054F0FEE51}" type="pres">
      <dgm:prSet presAssocID="{97C2E7B8-5AEA-40F3-87D4-E66045653082}" presName="Triangle" presStyleLbl="alignNode1" presStyleIdx="3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8183CBFD-FF22-4C3A-9A45-E192E315148A}" type="pres">
      <dgm:prSet presAssocID="{4B829E79-CF95-41E2-924B-3ABC8428E6D5}" presName="sibTrans" presStyleCnt="0"/>
      <dgm:spPr/>
    </dgm:pt>
    <dgm:pt modelId="{3C1CFD6A-C65E-497C-82EF-798DD5BA088B}" type="pres">
      <dgm:prSet presAssocID="{4B829E79-CF95-41E2-924B-3ABC8428E6D5}" presName="space" presStyleCnt="0"/>
      <dgm:spPr/>
    </dgm:pt>
    <dgm:pt modelId="{9CD6AF98-2C41-4A66-81B1-BADE86D0C019}" type="pres">
      <dgm:prSet presAssocID="{E42517F9-3E00-40CC-BCD6-1C521E011435}" presName="composite" presStyleCnt="0"/>
      <dgm:spPr/>
    </dgm:pt>
    <dgm:pt modelId="{12CD8539-3F07-4643-9D4D-D52EC891BB50}" type="pres">
      <dgm:prSet presAssocID="{E42517F9-3E00-40CC-BCD6-1C521E011435}" presName="LShape" presStyleLbl="alignNode1" presStyleIdx="4" presStyleCnt="9" custScaleX="110000" custScaleY="110000"/>
      <dgm:spPr/>
    </dgm:pt>
    <dgm:pt modelId="{0924CB4F-5E25-4784-BF11-3D86D744E8FC}" type="pres">
      <dgm:prSet presAssocID="{E42517F9-3E00-40CC-BCD6-1C521E011435}" presName="ParentText" presStyleLbl="revTx" presStyleIdx="2" presStyleCnt="5" custScaleX="128729" custLinFactNeighborX="2510" custLinFactNeighborY="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A23DC-6185-497C-9D8C-0787F9A58FDA}" type="pres">
      <dgm:prSet presAssocID="{E42517F9-3E00-40CC-BCD6-1C521E011435}" presName="Triangle" presStyleLbl="alignNode1" presStyleIdx="5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E3ADAC99-B601-4812-AAF3-289B682A9BDF}" type="pres">
      <dgm:prSet presAssocID="{4EB5A008-6571-4D74-BAAD-62F4433B2DD5}" presName="sibTrans" presStyleCnt="0"/>
      <dgm:spPr/>
    </dgm:pt>
    <dgm:pt modelId="{D51D813B-652B-40AE-BAB8-E6FAC187B7C4}" type="pres">
      <dgm:prSet presAssocID="{4EB5A008-6571-4D74-BAAD-62F4433B2DD5}" presName="space" presStyleCnt="0"/>
      <dgm:spPr/>
    </dgm:pt>
    <dgm:pt modelId="{8291194F-83BA-471A-A1C4-846C0A15A172}" type="pres">
      <dgm:prSet presAssocID="{352D93BE-BADD-415B-9AC8-F43ADBA10178}" presName="composite" presStyleCnt="0"/>
      <dgm:spPr/>
    </dgm:pt>
    <dgm:pt modelId="{4927652E-C41B-4F4E-8BFC-D2BA962C9459}" type="pres">
      <dgm:prSet presAssocID="{352D93BE-BADD-415B-9AC8-F43ADBA10178}" presName="LShape" presStyleLbl="alignNode1" presStyleIdx="6" presStyleCnt="9"/>
      <dgm:spPr/>
    </dgm:pt>
    <dgm:pt modelId="{B1349B21-72D1-469C-8D47-FC94CF8F1F6E}" type="pres">
      <dgm:prSet presAssocID="{352D93BE-BADD-415B-9AC8-F43ADBA10178}" presName="ParentText" presStyleLbl="revTx" presStyleIdx="3" presStyleCnt="5" custScaleX="108123" custLinFactNeighborX="-1356" custLinFactNeighborY="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8C16E-7A12-4179-96C3-DA8ECD321B06}" type="pres">
      <dgm:prSet presAssocID="{352D93BE-BADD-415B-9AC8-F43ADBA10178}" presName="Triangle" presStyleLbl="alignNode1" presStyleIdx="7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BE819B06-18B6-4D5D-94B4-27E3A646BD4B}" type="pres">
      <dgm:prSet presAssocID="{D5567CF3-DBC2-4569-9D87-AFC061CD7CD0}" presName="sibTrans" presStyleCnt="0"/>
      <dgm:spPr/>
    </dgm:pt>
    <dgm:pt modelId="{EE2D3C1C-4341-4D03-8D53-96328080683C}" type="pres">
      <dgm:prSet presAssocID="{D5567CF3-DBC2-4569-9D87-AFC061CD7CD0}" presName="space" presStyleCnt="0"/>
      <dgm:spPr/>
    </dgm:pt>
    <dgm:pt modelId="{C15B9568-AA52-4030-A2E5-79DE3323BDE0}" type="pres">
      <dgm:prSet presAssocID="{BD65E9CC-1EE3-45FA-9A5F-D60230767EBD}" presName="composite" presStyleCnt="0"/>
      <dgm:spPr/>
    </dgm:pt>
    <dgm:pt modelId="{A9ABC4EE-A85A-449F-ABFD-43535677DB0F}" type="pres">
      <dgm:prSet presAssocID="{BD65E9CC-1EE3-45FA-9A5F-D60230767EBD}" presName="LShape" presStyleLbl="alignNode1" presStyleIdx="8" presStyleCnt="9" custLinFactNeighborX="-8350" custLinFactNeighborY="-1698"/>
      <dgm:spPr/>
    </dgm:pt>
    <dgm:pt modelId="{3C4673DB-32D5-45BA-9F3D-074BE20D71E7}" type="pres">
      <dgm:prSet presAssocID="{BD65E9CC-1EE3-45FA-9A5F-D60230767EBD}" presName="ParentText" presStyleLbl="revTx" presStyleIdx="4" presStyleCnt="5" custScaleX="117517" custLinFactNeighborX="-6194" custLinFactNeighborY="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8EB4-0075-4852-94AF-55CA4715B8C8}" type="presOf" srcId="{FB284A89-4B35-493A-9D87-8A6FD6DB2B89}" destId="{61287AA8-230E-4214-92F3-D6D2877A34F4}" srcOrd="0" destOrd="0" presId="urn:microsoft.com/office/officeart/2009/3/layout/StepUpProcess"/>
    <dgm:cxn modelId="{2EC0B08A-3D36-4FE0-B506-8A1B901FF107}" srcId="{5504DF2C-4517-42B5-B8F1-A1A574F876E5}" destId="{E42517F9-3E00-40CC-BCD6-1C521E011435}" srcOrd="2" destOrd="0" parTransId="{014448EB-6D8B-4D80-B797-965ABF24EF50}" sibTransId="{4EB5A008-6571-4D74-BAAD-62F4433B2DD5}"/>
    <dgm:cxn modelId="{B11EEC49-5238-4061-ACA3-609B1260BEB9}" type="presOf" srcId="{BD65E9CC-1EE3-45FA-9A5F-D60230767EBD}" destId="{3C4673DB-32D5-45BA-9F3D-074BE20D71E7}" srcOrd="0" destOrd="0" presId="urn:microsoft.com/office/officeart/2009/3/layout/StepUpProcess"/>
    <dgm:cxn modelId="{7E2A6C45-AD2E-4057-B8AA-E0CA7E4341F5}" srcId="{5504DF2C-4517-42B5-B8F1-A1A574F876E5}" destId="{352D93BE-BADD-415B-9AC8-F43ADBA10178}" srcOrd="3" destOrd="0" parTransId="{E0AB440C-1A1B-4C26-B4A0-46F24089DFEA}" sibTransId="{D5567CF3-DBC2-4569-9D87-AFC061CD7CD0}"/>
    <dgm:cxn modelId="{E075EEBB-3DB5-4E97-8B30-650CA8FAA275}" type="presOf" srcId="{5504DF2C-4517-42B5-B8F1-A1A574F876E5}" destId="{2FFB8CB2-4D3E-4528-8F2D-2E870F932E8B}" srcOrd="0" destOrd="0" presId="urn:microsoft.com/office/officeart/2009/3/layout/StepUpProcess"/>
    <dgm:cxn modelId="{5023E58C-D115-4928-B3FC-49DC76990BC1}" srcId="{5504DF2C-4517-42B5-B8F1-A1A574F876E5}" destId="{FB284A89-4B35-493A-9D87-8A6FD6DB2B89}" srcOrd="0" destOrd="0" parTransId="{FA7D1B41-C020-490F-B2F2-38A112549F53}" sibTransId="{1B1E6BE3-E724-4127-A7B5-E9440442EFE0}"/>
    <dgm:cxn modelId="{8F9466F8-2FE6-4BC4-80D3-F901CF577B1A}" type="presOf" srcId="{97C2E7B8-5AEA-40F3-87D4-E66045653082}" destId="{59B041BC-0083-4B1E-8528-DD62BFB4ED3E}" srcOrd="0" destOrd="0" presId="urn:microsoft.com/office/officeart/2009/3/layout/StepUpProcess"/>
    <dgm:cxn modelId="{BEA68A35-6CA7-4ED9-A3B1-AEE3FEEF8872}" type="presOf" srcId="{E42517F9-3E00-40CC-BCD6-1C521E011435}" destId="{0924CB4F-5E25-4784-BF11-3D86D744E8FC}" srcOrd="0" destOrd="0" presId="urn:microsoft.com/office/officeart/2009/3/layout/StepUpProcess"/>
    <dgm:cxn modelId="{6F228822-BB69-436A-BF06-9054BBEB5236}" srcId="{5504DF2C-4517-42B5-B8F1-A1A574F876E5}" destId="{97C2E7B8-5AEA-40F3-87D4-E66045653082}" srcOrd="1" destOrd="0" parTransId="{DC5C1DBB-EFA1-42C3-9BC7-46603EE45C3C}" sibTransId="{4B829E79-CF95-41E2-924B-3ABC8428E6D5}"/>
    <dgm:cxn modelId="{658BE79F-BB95-4063-A06F-B0397163F370}" type="presOf" srcId="{352D93BE-BADD-415B-9AC8-F43ADBA10178}" destId="{B1349B21-72D1-469C-8D47-FC94CF8F1F6E}" srcOrd="0" destOrd="0" presId="urn:microsoft.com/office/officeart/2009/3/layout/StepUpProcess"/>
    <dgm:cxn modelId="{9AB017C1-6B8A-4DEF-B998-26F82B2203AF}" srcId="{5504DF2C-4517-42B5-B8F1-A1A574F876E5}" destId="{BD65E9CC-1EE3-45FA-9A5F-D60230767EBD}" srcOrd="4" destOrd="0" parTransId="{AE72C902-C9B5-4DE8-BFFF-F2B6999B223B}" sibTransId="{58261173-F572-43C8-9B06-E4EB645BCA5B}"/>
    <dgm:cxn modelId="{0DADFD25-A3E3-468D-9134-8F34EFA8D6CD}" type="presParOf" srcId="{2FFB8CB2-4D3E-4528-8F2D-2E870F932E8B}" destId="{3FDEB9D3-AA78-4805-8A75-17322D4C9B5F}" srcOrd="0" destOrd="0" presId="urn:microsoft.com/office/officeart/2009/3/layout/StepUpProcess"/>
    <dgm:cxn modelId="{FC03DB7E-7CB9-47F4-81AD-0DE99B03C815}" type="presParOf" srcId="{3FDEB9D3-AA78-4805-8A75-17322D4C9B5F}" destId="{8E1B84E4-C8B1-4F00-9BE0-44A011C0EA98}" srcOrd="0" destOrd="0" presId="urn:microsoft.com/office/officeart/2009/3/layout/StepUpProcess"/>
    <dgm:cxn modelId="{C0002286-6F98-4A84-B04B-EBD47EDA1731}" type="presParOf" srcId="{3FDEB9D3-AA78-4805-8A75-17322D4C9B5F}" destId="{61287AA8-230E-4214-92F3-D6D2877A34F4}" srcOrd="1" destOrd="0" presId="urn:microsoft.com/office/officeart/2009/3/layout/StepUpProcess"/>
    <dgm:cxn modelId="{56A3707F-2DEC-4289-8A71-5A50F102F775}" type="presParOf" srcId="{3FDEB9D3-AA78-4805-8A75-17322D4C9B5F}" destId="{3E4BFC89-C3A6-493E-8FBC-7B11D7C199CE}" srcOrd="2" destOrd="0" presId="urn:microsoft.com/office/officeart/2009/3/layout/StepUpProcess"/>
    <dgm:cxn modelId="{03380CCF-E813-4E2C-9FC5-E9E89D837419}" type="presParOf" srcId="{2FFB8CB2-4D3E-4528-8F2D-2E870F932E8B}" destId="{A063BAE6-E83B-42EB-9B60-A00562C37D28}" srcOrd="1" destOrd="0" presId="urn:microsoft.com/office/officeart/2009/3/layout/StepUpProcess"/>
    <dgm:cxn modelId="{DCF7D813-5421-4D1E-AAC2-AE6BDBD237BC}" type="presParOf" srcId="{A063BAE6-E83B-42EB-9B60-A00562C37D28}" destId="{6C876CC4-0FC3-4E79-AA5D-E75A7912E650}" srcOrd="0" destOrd="0" presId="urn:microsoft.com/office/officeart/2009/3/layout/StepUpProcess"/>
    <dgm:cxn modelId="{0A1FD252-A9B6-4B8E-9EC0-11081A0F481F}" type="presParOf" srcId="{2FFB8CB2-4D3E-4528-8F2D-2E870F932E8B}" destId="{208D2B7A-A41A-4093-96AE-0F9D55105282}" srcOrd="2" destOrd="0" presId="urn:microsoft.com/office/officeart/2009/3/layout/StepUpProcess"/>
    <dgm:cxn modelId="{99E7BDB9-C2B4-4365-A3E8-34A38C910DF5}" type="presParOf" srcId="{208D2B7A-A41A-4093-96AE-0F9D55105282}" destId="{7E101DC6-582B-46E7-B6B7-3365B72A66D9}" srcOrd="0" destOrd="0" presId="urn:microsoft.com/office/officeart/2009/3/layout/StepUpProcess"/>
    <dgm:cxn modelId="{638C2865-E691-490D-9883-DDB0CD51CC11}" type="presParOf" srcId="{208D2B7A-A41A-4093-96AE-0F9D55105282}" destId="{59B041BC-0083-4B1E-8528-DD62BFB4ED3E}" srcOrd="1" destOrd="0" presId="urn:microsoft.com/office/officeart/2009/3/layout/StepUpProcess"/>
    <dgm:cxn modelId="{CF963AE9-6370-49D1-ABD3-2434B1F7BC5A}" type="presParOf" srcId="{208D2B7A-A41A-4093-96AE-0F9D55105282}" destId="{82A4261F-6443-4087-BE1D-D5054F0FEE51}" srcOrd="2" destOrd="0" presId="urn:microsoft.com/office/officeart/2009/3/layout/StepUpProcess"/>
    <dgm:cxn modelId="{3D7E01FB-D0DB-4E05-BFF3-D5E7BA81463D}" type="presParOf" srcId="{2FFB8CB2-4D3E-4528-8F2D-2E870F932E8B}" destId="{8183CBFD-FF22-4C3A-9A45-E192E315148A}" srcOrd="3" destOrd="0" presId="urn:microsoft.com/office/officeart/2009/3/layout/StepUpProcess"/>
    <dgm:cxn modelId="{D7DF8A1A-8C2D-47E6-BE1D-D059E262B194}" type="presParOf" srcId="{8183CBFD-FF22-4C3A-9A45-E192E315148A}" destId="{3C1CFD6A-C65E-497C-82EF-798DD5BA088B}" srcOrd="0" destOrd="0" presId="urn:microsoft.com/office/officeart/2009/3/layout/StepUpProcess"/>
    <dgm:cxn modelId="{527381F3-565C-4326-BA43-7D527031B5EE}" type="presParOf" srcId="{2FFB8CB2-4D3E-4528-8F2D-2E870F932E8B}" destId="{9CD6AF98-2C41-4A66-81B1-BADE86D0C019}" srcOrd="4" destOrd="0" presId="urn:microsoft.com/office/officeart/2009/3/layout/StepUpProcess"/>
    <dgm:cxn modelId="{31DF0169-2368-48A9-B839-55D3F6A19DFB}" type="presParOf" srcId="{9CD6AF98-2C41-4A66-81B1-BADE86D0C019}" destId="{12CD8539-3F07-4643-9D4D-D52EC891BB50}" srcOrd="0" destOrd="0" presId="urn:microsoft.com/office/officeart/2009/3/layout/StepUpProcess"/>
    <dgm:cxn modelId="{52DDA2A6-169D-4B28-ACF8-CD209E193B61}" type="presParOf" srcId="{9CD6AF98-2C41-4A66-81B1-BADE86D0C019}" destId="{0924CB4F-5E25-4784-BF11-3D86D744E8FC}" srcOrd="1" destOrd="0" presId="urn:microsoft.com/office/officeart/2009/3/layout/StepUpProcess"/>
    <dgm:cxn modelId="{4CAF8D95-91DA-478B-A68E-9C9582B02061}" type="presParOf" srcId="{9CD6AF98-2C41-4A66-81B1-BADE86D0C019}" destId="{758A23DC-6185-497C-9D8C-0787F9A58FDA}" srcOrd="2" destOrd="0" presId="urn:microsoft.com/office/officeart/2009/3/layout/StepUpProcess"/>
    <dgm:cxn modelId="{415A0D40-5D3D-469A-9AEE-5426FC5DE766}" type="presParOf" srcId="{2FFB8CB2-4D3E-4528-8F2D-2E870F932E8B}" destId="{E3ADAC99-B601-4812-AAF3-289B682A9BDF}" srcOrd="5" destOrd="0" presId="urn:microsoft.com/office/officeart/2009/3/layout/StepUpProcess"/>
    <dgm:cxn modelId="{DA05C9A9-D4D2-4105-9850-E395EE3B3967}" type="presParOf" srcId="{E3ADAC99-B601-4812-AAF3-289B682A9BDF}" destId="{D51D813B-652B-40AE-BAB8-E6FAC187B7C4}" srcOrd="0" destOrd="0" presId="urn:microsoft.com/office/officeart/2009/3/layout/StepUpProcess"/>
    <dgm:cxn modelId="{2FB6B679-1474-4021-A50E-0C0E29AA2CAD}" type="presParOf" srcId="{2FFB8CB2-4D3E-4528-8F2D-2E870F932E8B}" destId="{8291194F-83BA-471A-A1C4-846C0A15A172}" srcOrd="6" destOrd="0" presId="urn:microsoft.com/office/officeart/2009/3/layout/StepUpProcess"/>
    <dgm:cxn modelId="{BA32E843-C650-4522-9249-1E9D7F6E3909}" type="presParOf" srcId="{8291194F-83BA-471A-A1C4-846C0A15A172}" destId="{4927652E-C41B-4F4E-8BFC-D2BA962C9459}" srcOrd="0" destOrd="0" presId="urn:microsoft.com/office/officeart/2009/3/layout/StepUpProcess"/>
    <dgm:cxn modelId="{A29A39BF-1323-4C92-B55B-AFCD7FD110C6}" type="presParOf" srcId="{8291194F-83BA-471A-A1C4-846C0A15A172}" destId="{B1349B21-72D1-469C-8D47-FC94CF8F1F6E}" srcOrd="1" destOrd="0" presId="urn:microsoft.com/office/officeart/2009/3/layout/StepUpProcess"/>
    <dgm:cxn modelId="{8F6EE9D5-0B24-4CCF-A446-49B7C30D7540}" type="presParOf" srcId="{8291194F-83BA-471A-A1C4-846C0A15A172}" destId="{F4E8C16E-7A12-4179-96C3-DA8ECD321B06}" srcOrd="2" destOrd="0" presId="urn:microsoft.com/office/officeart/2009/3/layout/StepUpProcess"/>
    <dgm:cxn modelId="{9E2752A9-F1E4-4E5D-BAAE-33E2D3E8FF8D}" type="presParOf" srcId="{2FFB8CB2-4D3E-4528-8F2D-2E870F932E8B}" destId="{BE819B06-18B6-4D5D-94B4-27E3A646BD4B}" srcOrd="7" destOrd="0" presId="urn:microsoft.com/office/officeart/2009/3/layout/StepUpProcess"/>
    <dgm:cxn modelId="{B8A9ABCC-AD08-4083-9FFE-49B4394300BD}" type="presParOf" srcId="{BE819B06-18B6-4D5D-94B4-27E3A646BD4B}" destId="{EE2D3C1C-4341-4D03-8D53-96328080683C}" srcOrd="0" destOrd="0" presId="urn:microsoft.com/office/officeart/2009/3/layout/StepUpProcess"/>
    <dgm:cxn modelId="{1B27DB9F-6073-4FE7-8F24-6638C2CFC2AB}" type="presParOf" srcId="{2FFB8CB2-4D3E-4528-8F2D-2E870F932E8B}" destId="{C15B9568-AA52-4030-A2E5-79DE3323BDE0}" srcOrd="8" destOrd="0" presId="urn:microsoft.com/office/officeart/2009/3/layout/StepUpProcess"/>
    <dgm:cxn modelId="{54F33A62-EA3A-435E-B7B2-8D1FDF838926}" type="presParOf" srcId="{C15B9568-AA52-4030-A2E5-79DE3323BDE0}" destId="{A9ABC4EE-A85A-449F-ABFD-43535677DB0F}" srcOrd="0" destOrd="0" presId="urn:microsoft.com/office/officeart/2009/3/layout/StepUpProcess"/>
    <dgm:cxn modelId="{582AE100-3681-4093-987E-670EDF1C28AF}" type="presParOf" srcId="{C15B9568-AA52-4030-A2E5-79DE3323BDE0}" destId="{3C4673DB-32D5-45BA-9F3D-074BE20D71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B84E4-C8B1-4F00-9BE0-44A011C0EA98}">
      <dsp:nvSpPr>
        <dsp:cNvPr id="0" name=""/>
        <dsp:cNvSpPr/>
      </dsp:nvSpPr>
      <dsp:spPr>
        <a:xfrm rot="5400000">
          <a:off x="417146" y="2703030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87AA8-230E-4214-92F3-D6D2877A34F4}">
      <dsp:nvSpPr>
        <dsp:cNvPr id="0" name=""/>
        <dsp:cNvSpPr/>
      </dsp:nvSpPr>
      <dsp:spPr>
        <a:xfrm>
          <a:off x="0" y="3244717"/>
          <a:ext cx="219186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Реєстрація на ЗНО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на сайті </a:t>
          </a:r>
          <a:r>
            <a:rPr lang="en-US" sz="1600" u="sng" kern="1200" dirty="0" smtClean="0">
              <a:latin typeface="+mn-lt"/>
            </a:rPr>
            <a:t>testportal.gov.ua</a:t>
          </a:r>
          <a:r>
            <a:rPr lang="uk-UA" sz="1600" kern="1200" dirty="0" smtClean="0">
              <a:latin typeface="+mn-lt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</dsp:txBody>
      <dsp:txXfrm>
        <a:off x="0" y="3244717"/>
        <a:ext cx="2191862" cy="1532842"/>
      </dsp:txXfrm>
    </dsp:sp>
    <dsp:sp modelId="{3E4BFC89-C3A6-493E-8FBC-7B11D7C199CE}">
      <dsp:nvSpPr>
        <dsp:cNvPr id="0" name=""/>
        <dsp:cNvSpPr/>
      </dsp:nvSpPr>
      <dsp:spPr>
        <a:xfrm>
          <a:off x="1641597" y="2560429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1DC6-582B-46E7-B6B7-3365B72A66D9}">
      <dsp:nvSpPr>
        <dsp:cNvPr id="0" name=""/>
        <dsp:cNvSpPr/>
      </dsp:nvSpPr>
      <dsp:spPr>
        <a:xfrm rot="5400000">
          <a:off x="2792032" y="2173298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41BC-0083-4B1E-8528-DD62BFB4ED3E}">
      <dsp:nvSpPr>
        <dsp:cNvPr id="0" name=""/>
        <dsp:cNvSpPr/>
      </dsp:nvSpPr>
      <dsp:spPr>
        <a:xfrm>
          <a:off x="2414606" y="2777648"/>
          <a:ext cx="2158094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kern="120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Внесення змін до реєстраційних даних (перереєстрація)</a:t>
          </a:r>
          <a:endParaRPr lang="ru-RU" sz="1600" kern="1200" dirty="0">
            <a:latin typeface="+mn-lt"/>
          </a:endParaRPr>
        </a:p>
      </dsp:txBody>
      <dsp:txXfrm>
        <a:off x="2414606" y="2777648"/>
        <a:ext cx="2158094" cy="1532842"/>
      </dsp:txXfrm>
    </dsp:sp>
    <dsp:sp modelId="{82A4261F-6443-4087-BE1D-D5054F0FEE51}">
      <dsp:nvSpPr>
        <dsp:cNvPr id="0" name=""/>
        <dsp:cNvSpPr/>
      </dsp:nvSpPr>
      <dsp:spPr>
        <a:xfrm>
          <a:off x="4016483" y="2030696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8539-3F07-4643-9D4D-D52EC891BB50}">
      <dsp:nvSpPr>
        <dsp:cNvPr id="0" name=""/>
        <dsp:cNvSpPr/>
      </dsp:nvSpPr>
      <dsp:spPr>
        <a:xfrm rot="5400000">
          <a:off x="5209897" y="1546717"/>
          <a:ext cx="1280464" cy="213066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CB4F-5E25-4784-BF11-3D86D744E8FC}">
      <dsp:nvSpPr>
        <dsp:cNvPr id="0" name=""/>
        <dsp:cNvSpPr/>
      </dsp:nvSpPr>
      <dsp:spPr>
        <a:xfrm>
          <a:off x="4866489" y="2280028"/>
          <a:ext cx="2251090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kern="1200" dirty="0">
            <a:latin typeface="+mn-lt"/>
          </a:endParaRPr>
        </a:p>
      </dsp:txBody>
      <dsp:txXfrm>
        <a:off x="4866489" y="2280028"/>
        <a:ext cx="2251090" cy="1532842"/>
      </dsp:txXfrm>
    </dsp:sp>
    <dsp:sp modelId="{758A23DC-6185-497C-9D8C-0787F9A58FDA}">
      <dsp:nvSpPr>
        <dsp:cNvPr id="0" name=""/>
        <dsp:cNvSpPr/>
      </dsp:nvSpPr>
      <dsp:spPr>
        <a:xfrm>
          <a:off x="6492550" y="1500964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652E-C41B-4F4E-8BFC-D2BA962C9459}">
      <dsp:nvSpPr>
        <dsp:cNvPr id="0" name=""/>
        <dsp:cNvSpPr/>
      </dsp:nvSpPr>
      <dsp:spPr>
        <a:xfrm rot="5400000">
          <a:off x="7563021" y="1113833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9B21-72D1-469C-8D47-FC94CF8F1F6E}">
      <dsp:nvSpPr>
        <dsp:cNvPr id="0" name=""/>
        <dsp:cNvSpPr/>
      </dsp:nvSpPr>
      <dsp:spPr>
        <a:xfrm>
          <a:off x="7273974" y="1717478"/>
          <a:ext cx="189075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Проведення основної сесії ЗНО</a:t>
          </a:r>
          <a:endParaRPr lang="ru-RU" sz="1600" kern="1200" dirty="0">
            <a:latin typeface="+mn-lt"/>
          </a:endParaRPr>
        </a:p>
      </dsp:txBody>
      <dsp:txXfrm>
        <a:off x="7273974" y="1717478"/>
        <a:ext cx="1890752" cy="1532842"/>
      </dsp:txXfrm>
    </dsp:sp>
    <dsp:sp modelId="{F4E8C16E-7A12-4179-96C3-DA8ECD321B06}">
      <dsp:nvSpPr>
        <dsp:cNvPr id="0" name=""/>
        <dsp:cNvSpPr/>
      </dsp:nvSpPr>
      <dsp:spPr>
        <a:xfrm>
          <a:off x="8787471" y="971231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C4EE-A85A-449F-ABFD-43535677DB0F}">
      <dsp:nvSpPr>
        <dsp:cNvPr id="0" name=""/>
        <dsp:cNvSpPr/>
      </dsp:nvSpPr>
      <dsp:spPr>
        <a:xfrm rot="5400000">
          <a:off x="9793054" y="564335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73DB-32D5-45BA-9F3D-074BE20D71E7}">
      <dsp:nvSpPr>
        <dsp:cNvPr id="0" name=""/>
        <dsp:cNvSpPr/>
      </dsp:nvSpPr>
      <dsp:spPr>
        <a:xfrm>
          <a:off x="9499005" y="1171926"/>
          <a:ext cx="2055026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kern="12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kern="1200" dirty="0">
            <a:latin typeface="+mn-lt"/>
          </a:endParaRPr>
        </a:p>
      </dsp:txBody>
      <dsp:txXfrm>
        <a:off x="9499005" y="1171926"/>
        <a:ext cx="2055026" cy="153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597-C2D5-46EB-B8E5-F9B1D3A37095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9347-E339-4460-AAF2-FE4753D3F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0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zno-kharkiv.org.ua" TargetMode="External"/><Relationship Id="rId2" Type="http://schemas.openxmlformats.org/officeDocument/2006/relationships/hyperlink" Target="http://www.zno-kharkiv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tm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4911" y="2468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Особливості ЗНО-2018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042781" y="5758971"/>
            <a:ext cx="2542420" cy="194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ПТНЗ, ВНЗ І-ІІ </a:t>
            </a:r>
            <a:r>
              <a:rPr lang="uk-UA" sz="2400" b="1" dirty="0" err="1" smtClean="0">
                <a:solidFill>
                  <a:srgbClr val="FF0066"/>
                </a:solidFill>
                <a:latin typeface="+mn-lt"/>
              </a:rPr>
              <a:t>р.а</a:t>
            </a:r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.</a:t>
            </a:r>
            <a:endParaRPr lang="ru-RU" sz="24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249906" y="64008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 descr="01.english2017-1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19410" r="24463" b="39790"/>
          <a:stretch/>
        </p:blipFill>
        <p:spPr>
          <a:xfrm>
            <a:off x="158221" y="2086644"/>
            <a:ext cx="5881036" cy="24372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 descr="01.english2017-1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1" t="34557" r="20970" b="1209"/>
          <a:stretch/>
        </p:blipFill>
        <p:spPr>
          <a:xfrm>
            <a:off x="5466730" y="3502547"/>
            <a:ext cx="6678744" cy="33554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964762" y="1939379"/>
            <a:ext cx="60002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Особлива </a:t>
            </a:r>
            <a:r>
              <a:rPr lang="uk-UA" sz="3200" b="1" dirty="0" smtClean="0"/>
              <a:t>увага до програми </a:t>
            </a:r>
            <a:r>
              <a:rPr lang="uk-UA" sz="3200" b="1" dirty="0"/>
              <a:t>з </a:t>
            </a:r>
            <a:r>
              <a:rPr lang="uk-UA" sz="3200" b="1" dirty="0" smtClean="0"/>
              <a:t>іноземних мов </a:t>
            </a:r>
            <a:endParaRPr lang="uk-UA" sz="3200" b="1" dirty="0"/>
          </a:p>
          <a:p>
            <a:pPr algn="ctr"/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504497" y="835155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925882" y="125356"/>
            <a:ext cx="9746597" cy="13255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з іноземних мов </a:t>
            </a:r>
          </a:p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(англійської, іспанської, німецької, французької)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6829" y="1401658"/>
            <a:ext cx="11608915" cy="4718306"/>
            <a:chOff x="301752" y="612646"/>
            <a:chExt cx="11195304" cy="4718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752" y="1499616"/>
              <a:ext cx="2231136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505" y="1729354"/>
              <a:ext cx="2109216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Складові частини тесту:</a:t>
              </a:r>
            </a:p>
            <a:p>
              <a:pPr lvl="0" algn="ctr"/>
              <a:endParaRPr lang="uk-UA" sz="9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Читання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Використання мови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Письмо</a:t>
              </a:r>
              <a:endParaRPr lang="uk-UA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16352" y="1499616"/>
              <a:ext cx="1993392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336" y="1499615"/>
              <a:ext cx="1801368" cy="2775989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Дворівневі </a:t>
              </a:r>
            </a:p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предметні тести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13448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7594" y="2198099"/>
              <a:ext cx="18745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</a:rPr>
                <a:t>Аудіювання </a:t>
              </a:r>
              <a:r>
                <a:rPr lang="uk-UA" dirty="0" smtClean="0">
                  <a:latin typeface="Calibri" panose="020F0502020204030204" pitchFamily="34" charset="0"/>
                </a:rPr>
                <a:t> (розуміння </a:t>
              </a:r>
              <a:r>
                <a:rPr lang="uk-UA" dirty="0">
                  <a:latin typeface="Calibri" panose="020F0502020204030204" pitchFamily="34" charset="0"/>
                </a:rPr>
                <a:t>мови на </a:t>
              </a:r>
              <a:r>
                <a:rPr lang="uk-UA" dirty="0" smtClean="0">
                  <a:latin typeface="Calibri" panose="020F0502020204030204" pitchFamily="34" charset="0"/>
                </a:rPr>
                <a:t>слух)</a:t>
              </a:r>
              <a:endParaRPr lang="ru-RU" sz="1300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3"/>
            <a:srcRect l="26648" t="45338" r="61403" b="32806"/>
            <a:stretch/>
          </p:blipFill>
          <p:spPr bwMode="auto">
            <a:xfrm>
              <a:off x="3433917" y="3343475"/>
              <a:ext cx="717550" cy="75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640824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40824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13448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78129" y="1314949"/>
              <a:ext cx="1326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В1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74862" y="4334256"/>
              <a:ext cx="126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В2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59695" y="699396"/>
              <a:ext cx="16184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/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рівні стандарту або академічному рівні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759695" y="3950305"/>
              <a:ext cx="1618490" cy="113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профільному рівні</a:t>
              </a:r>
            </a:p>
          </p:txBody>
        </p:sp>
        <p:cxnSp>
          <p:nvCxnSpPr>
            <p:cNvPr id="20" name="Прямая соединительная линия 19"/>
            <p:cNvCxnSpPr>
              <a:stCxn id="6" idx="3"/>
              <a:endCxn id="8" idx="1"/>
            </p:cNvCxnSpPr>
            <p:nvPr/>
          </p:nvCxnSpPr>
          <p:spPr>
            <a:xfrm>
              <a:off x="2532888" y="2916936"/>
              <a:ext cx="28346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0" idx="2"/>
            </p:cNvCxnSpPr>
            <p:nvPr/>
          </p:nvCxnSpPr>
          <p:spPr>
            <a:xfrm flipV="1">
              <a:off x="6775704" y="2258568"/>
              <a:ext cx="1165860" cy="658368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5" idx="0"/>
            </p:cNvCxnSpPr>
            <p:nvPr/>
          </p:nvCxnSpPr>
          <p:spPr>
            <a:xfrm>
              <a:off x="6775704" y="2916936"/>
              <a:ext cx="1165860" cy="768094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3"/>
              <a:endCxn id="13" idx="1"/>
            </p:cNvCxnSpPr>
            <p:nvPr/>
          </p:nvCxnSpPr>
          <p:spPr>
            <a:xfrm>
              <a:off x="8869680" y="1435607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5" idx="3"/>
              <a:endCxn id="14" idx="1"/>
            </p:cNvCxnSpPr>
            <p:nvPr/>
          </p:nvCxnSpPr>
          <p:spPr>
            <a:xfrm>
              <a:off x="8869680" y="4507991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4"/>
          <p:cNvSpPr txBox="1">
            <a:spLocks/>
          </p:cNvSpPr>
          <p:nvPr/>
        </p:nvSpPr>
        <p:spPr>
          <a:xfrm>
            <a:off x="301767" y="6197865"/>
            <a:ext cx="11493978" cy="745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Увага! </a:t>
            </a:r>
            <a:r>
              <a:rPr lang="uk-UA" sz="1600" dirty="0" smtClean="0">
                <a:latin typeface="+mn-lt"/>
              </a:rPr>
              <a:t>У разі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ЗНО=ДПА з іноземної мови</a:t>
            </a:r>
            <a:r>
              <a:rPr lang="uk-UA" sz="1600" dirty="0" smtClean="0">
                <a:latin typeface="+mn-lt"/>
              </a:rPr>
              <a:t> випускники старшої школи ЗНЗ 2018 року, які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бажають </a:t>
            </a:r>
            <a:r>
              <a:rPr lang="uk-UA" sz="1600" dirty="0" smtClean="0">
                <a:latin typeface="+mn-lt"/>
              </a:rPr>
              <a:t>зарахувати результат ЗНО як оцінку ДПА та вивчали цю іноземну мову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на профільному рівні, 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dirty="0" smtClean="0">
                <a:latin typeface="+mn-lt"/>
              </a:rPr>
              <a:t>мають складати відповідний предметний тест рівня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В2.</a:t>
            </a:r>
            <a:endParaRPr lang="uk-UA" sz="1600" dirty="0" smtClean="0"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46427" y="3564701"/>
            <a:ext cx="1871" cy="26412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9536648">
            <a:off x="-452189" y="86869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Що нового у тесті з іноземних мов</a:t>
            </a:r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pic>
        <p:nvPicPr>
          <p:cNvPr id="8" name="Рисунок 7" descr="Характеристика сертифікаційної роботи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9960" r="57571" b="46563"/>
          <a:stretch/>
        </p:blipFill>
        <p:spPr>
          <a:xfrm>
            <a:off x="1231416" y="2308633"/>
            <a:ext cx="4493365" cy="412165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42852" y="4173078"/>
            <a:ext cx="3917013" cy="308387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2361" y="3327303"/>
            <a:ext cx="5480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структура </a:t>
            </a:r>
            <a:r>
              <a:rPr lang="ru-RU" sz="2400" dirty="0" err="1" smtClean="0"/>
              <a:t>тестів</a:t>
            </a:r>
            <a:r>
              <a:rPr lang="uk-UA" sz="2400" dirty="0"/>
              <a:t>;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ч</a:t>
            </a:r>
            <a:r>
              <a:rPr lang="ru-RU" sz="2400" dirty="0" smtClean="0"/>
              <a:t>ас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схеми</a:t>
            </a:r>
            <a:r>
              <a:rPr lang="ru-RU" sz="2400" dirty="0" smtClean="0"/>
              <a:t> </a:t>
            </a:r>
            <a:r>
              <a:rPr lang="ru-RU" sz="2400" dirty="0" err="1"/>
              <a:t>нарахування</a:t>
            </a:r>
            <a:r>
              <a:rPr lang="ru-RU" sz="2400" dirty="0"/>
              <a:t>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 smtClean="0"/>
              <a:t>балів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завдання тесту зараховуються як результат </a:t>
            </a:r>
            <a:r>
              <a:rPr lang="uk-UA" sz="2400" dirty="0" smtClean="0"/>
              <a:t>ДПА</a:t>
            </a:r>
            <a:endParaRPr lang="uk-UA" sz="2400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520441" y="354954"/>
            <a:ext cx="786384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Характеристики сертифікаційних робіт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128692" y="1918371"/>
            <a:ext cx="7863840" cy="1304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+mn-lt"/>
              </a:rPr>
              <a:t>Пробне ЗНО-2018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Реєстрація – січень 2018 року на сайті ХРЦОЯО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Проведення </a:t>
            </a:r>
            <a:r>
              <a:rPr lang="uk-UA" sz="3600" b="1" smtClean="0">
                <a:solidFill>
                  <a:srgbClr val="FF0066"/>
                </a:solidFill>
                <a:latin typeface="+mn-lt"/>
              </a:rPr>
              <a:t>– </a:t>
            </a:r>
            <a:r>
              <a:rPr lang="uk-UA" sz="3600" b="1" smtClean="0">
                <a:solidFill>
                  <a:srgbClr val="FF0066"/>
                </a:solidFill>
                <a:latin typeface="+mn-lt"/>
              </a:rPr>
              <a:t>березень </a:t>
            </a:r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2018</a:t>
            </a:r>
            <a:endParaRPr lang="ru-RU" sz="36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8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 rot="-806291">
            <a:off x="1992313" y="594995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356444" y="100382"/>
            <a:ext cx="92073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Інформаційна підтримка ХРЦОЯО</a:t>
            </a:r>
            <a:endParaRPr lang="uk-UA" sz="44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976301" y="1344589"/>
            <a:ext cx="79676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endParaRPr kumimoji="1" lang="uk-UA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sz="4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uk-UA" alt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057) 705-07-37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097 83 23 496</a:t>
            </a:r>
            <a:endParaRPr kumimoji="1" lang="en-US" alt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endParaRPr kumimoji="1"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www.zno-kharkiv.org.ua</a:t>
            </a:r>
            <a:r>
              <a:rPr kumimoji="1" lang="uk-UA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uk-UA" alt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Електронна </a:t>
            </a: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пошта: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office@zno-kharkiv.org.ua</a:t>
            </a:r>
            <a:r>
              <a:rPr kumimoji="1"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майдан Свободи, 6, офіс 463, м. Харків, 61022</a:t>
            </a:r>
            <a:endParaRPr kumimoji="1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1"/>
            <a:ext cx="1555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17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0" t="85887" r="59633" b="10106"/>
          <a:stretch/>
        </p:blipFill>
        <p:spPr>
          <a:xfrm>
            <a:off x="11660661" y="7430570"/>
            <a:ext cx="370534" cy="29808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4762" y="3851980"/>
            <a:ext cx="875899" cy="2685448"/>
            <a:chOff x="4312118" y="1992429"/>
            <a:chExt cx="875899" cy="2685448"/>
          </a:xfrm>
        </p:grpSpPr>
        <p:pic>
          <p:nvPicPr>
            <p:cNvPr id="10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9372" r="62378" b="35318"/>
            <a:stretch/>
          </p:blipFill>
          <p:spPr bwMode="auto">
            <a:xfrm>
              <a:off x="4312118" y="1992429"/>
              <a:ext cx="875899" cy="17806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3" t="8526" r="10270" b="63371"/>
            <a:stretch/>
          </p:blipFill>
          <p:spPr bwMode="auto">
            <a:xfrm>
              <a:off x="4312118" y="3773103"/>
              <a:ext cx="875899" cy="904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 rot="19536648">
            <a:off x="-252473" y="688456"/>
            <a:ext cx="2929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Є питання щодо ЗНО?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47105" y="50690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5150798"/>
              </p:ext>
            </p:extLst>
          </p:nvPr>
        </p:nvGraphicFramePr>
        <p:xfrm>
          <a:off x="262550" y="724277"/>
          <a:ext cx="11663604" cy="57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63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4"/>
            <a:ext cx="1555611" cy="44147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261852" y="968767"/>
            <a:ext cx="2964660" cy="1678065"/>
            <a:chOff x="47770" y="1576881"/>
            <a:chExt cx="2898122" cy="16780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7868" y="189249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47770" y="1576881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1852" y="2860100"/>
            <a:ext cx="2934301" cy="1697657"/>
            <a:chOff x="2946815" y="1543732"/>
            <a:chExt cx="2934301" cy="16976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03092" y="1878933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946815" y="1543732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23361" y="4834129"/>
            <a:ext cx="2910813" cy="1676602"/>
            <a:chOff x="6010683" y="1570724"/>
            <a:chExt cx="2910813" cy="16766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43472" y="188487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6010683" y="1570724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98543" y="1693577"/>
            <a:ext cx="2115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Математика</a:t>
            </a:r>
            <a:endParaRPr lang="ru-RU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4027" y="1497688"/>
            <a:ext cx="1950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Англійська </a:t>
            </a:r>
          </a:p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786" y="3469160"/>
            <a:ext cx="256089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Українська мова </a:t>
            </a:r>
          </a:p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 література</a:t>
            </a:r>
            <a:endParaRPr lang="uk-UA" sz="25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76118" y="5528972"/>
            <a:ext cx="1455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Німецька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48612" y="5511243"/>
            <a:ext cx="2518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Історія України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095031" y="5622522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Хімія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438785" y="1772789"/>
            <a:ext cx="1689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Географія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51118" y="3613247"/>
            <a:ext cx="1238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Фізика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02238" y="3626121"/>
            <a:ext cx="1433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Біологія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45780" y="5145138"/>
            <a:ext cx="1461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Іспанська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36933" y="5914910"/>
            <a:ext cx="1842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Французька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Заголовок 4"/>
          <p:cNvSpPr txBox="1">
            <a:spLocks/>
          </p:cNvSpPr>
          <p:nvPr/>
        </p:nvSpPr>
        <p:spPr>
          <a:xfrm>
            <a:off x="1472648" y="4702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проведення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294" y="1042580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22.05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162" y="2944816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24.05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9577" y="4900744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29.05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27584" y="995168"/>
            <a:ext cx="2952453" cy="1666908"/>
            <a:chOff x="4254664" y="953771"/>
            <a:chExt cx="2952453" cy="166690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296886" y="953771"/>
              <a:ext cx="2910231" cy="1666908"/>
              <a:chOff x="8946489" y="1516728"/>
              <a:chExt cx="2910231" cy="166690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378696" y="182118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8946489" y="151672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254664" y="102972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01.06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349350" y="2913401"/>
            <a:ext cx="2977286" cy="1655558"/>
            <a:chOff x="4315408" y="2931607"/>
            <a:chExt cx="2977286" cy="165555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338963" y="2931607"/>
              <a:ext cx="2953731" cy="1655558"/>
              <a:chOff x="-7839" y="3501658"/>
              <a:chExt cx="2953731" cy="16555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7868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-7839" y="350165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315408" y="3029117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04.06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397972" y="4820137"/>
            <a:ext cx="2958625" cy="1673896"/>
            <a:chOff x="4393352" y="4810786"/>
            <a:chExt cx="2958625" cy="16738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414765" y="4810786"/>
              <a:ext cx="2937212" cy="1673896"/>
              <a:chOff x="3000292" y="3483320"/>
              <a:chExt cx="2937212" cy="167389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459480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3000292" y="3483320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393352" y="489703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06.06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566760" y="1037368"/>
            <a:ext cx="2955179" cy="1678259"/>
            <a:chOff x="8568654" y="919875"/>
            <a:chExt cx="2955179" cy="167825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577056" y="919875"/>
              <a:ext cx="2946777" cy="1678259"/>
              <a:chOff x="5982339" y="3478957"/>
              <a:chExt cx="2946777" cy="167825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51092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5982339" y="3478957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568654" y="1001984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08.06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8652325" y="2922981"/>
            <a:ext cx="2939963" cy="1646677"/>
            <a:chOff x="8596619" y="2895525"/>
            <a:chExt cx="2939963" cy="164667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614771" y="2895525"/>
              <a:ext cx="2921811" cy="1646677"/>
              <a:chOff x="8934909" y="3510539"/>
              <a:chExt cx="2921811" cy="1646677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8934909" y="3510539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6619" y="296037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11.06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8745799" y="4856811"/>
            <a:ext cx="2890371" cy="1637222"/>
            <a:chOff x="8666715" y="4897038"/>
            <a:chExt cx="2890371" cy="163722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666715" y="4897038"/>
              <a:ext cx="2890371" cy="1637222"/>
              <a:chOff x="8966349" y="3519994"/>
              <a:chExt cx="2890371" cy="163722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>
                <a:off x="8966349" y="3519994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666715" y="499538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13.06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964634" y="1999990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отримують</a:t>
            </a:r>
            <a:r>
              <a:rPr lang="uk-UA" sz="2400" b="1" dirty="0">
                <a:solidFill>
                  <a:srgbClr val="FF0066"/>
                </a:solidFill>
              </a:rPr>
              <a:t> </a:t>
            </a:r>
            <a:r>
              <a:rPr lang="uk-UA" sz="2400" b="1" dirty="0" smtClean="0">
                <a:solidFill>
                  <a:srgbClr val="FF0066"/>
                </a:solidFill>
              </a:rPr>
              <a:t>повну </a:t>
            </a:r>
            <a:r>
              <a:rPr lang="uk-UA" sz="2400" b="1" dirty="0">
                <a:solidFill>
                  <a:srgbClr val="FF0066"/>
                </a:solidFill>
              </a:rPr>
              <a:t>загальну середню освіту у 2018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964634" y="3224705"/>
            <a:ext cx="4621353" cy="2557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</a:rPr>
              <a:t>українська 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мова як </a:t>
            </a:r>
            <a:r>
              <a:rPr lang="uk-U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ОБОВЯЗКОВО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решта предметів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складається у навчальному закладі (ПТНЗ/ВНЗ І-ІІ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357188"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мають право обрати інші предмети ЗНО, які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зараховуються як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698644" y="2816683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825142" y="1931245"/>
            <a:ext cx="4278075" cy="712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мають</a:t>
            </a:r>
            <a:r>
              <a:rPr lang="uk-UA" sz="2400" b="1" dirty="0" smtClean="0">
                <a:solidFill>
                  <a:srgbClr val="FF0066"/>
                </a:solidFill>
              </a:rPr>
              <a:t> </a:t>
            </a:r>
            <a:r>
              <a:rPr lang="uk-UA" sz="2400" b="1" dirty="0">
                <a:solidFill>
                  <a:srgbClr val="FF0066"/>
                </a:solidFill>
              </a:rPr>
              <a:t>повну загальну середню освіту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933226" y="3250518"/>
            <a:ext cx="4015471" cy="2323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</a:p>
          <a:p>
            <a:pPr marL="342900" indent="-342900">
              <a:buAutoNum type="arabicPeriod"/>
            </a:pP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Предмети ЗНО -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із переліку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ВНЗ, в якій планується вступ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37293" y="2790870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2122551" y="250956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Учасники ЗНО-2018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964633" y="5574214"/>
            <a:ext cx="462135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- через навчальний заклад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6725985" y="5574214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 - самостійно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304239">
            <a:off x="3698973" y="1109237"/>
            <a:ext cx="567751" cy="786221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6421" y="6383028"/>
            <a:ext cx="10327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Можна обрати </a:t>
            </a:r>
            <a:r>
              <a:rPr lang="uk-UA" sz="2000" u="sng" dirty="0" smtClean="0"/>
              <a:t>не </a:t>
            </a:r>
            <a:r>
              <a:rPr lang="uk-UA" sz="2000" u="sng" dirty="0"/>
              <a:t>більше 4-х </a:t>
            </a:r>
            <a:r>
              <a:rPr lang="uk-UA" sz="2000" dirty="0" smtClean="0"/>
              <a:t>предметів ЗНО, з урахуванням  української мови </a:t>
            </a:r>
            <a:r>
              <a:rPr lang="uk-UA" sz="2000" dirty="0"/>
              <a:t>і </a:t>
            </a:r>
            <a:r>
              <a:rPr lang="uk-UA" sz="2000" dirty="0" smtClean="0"/>
              <a:t>літератури 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 rot="19173651">
            <a:off x="7523498" y="1111765"/>
            <a:ext cx="567751" cy="799607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8725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30447" y="480197"/>
            <a:ext cx="7863840" cy="772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751" y="3387375"/>
            <a:ext cx="5969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68561" y="1769454"/>
            <a:ext cx="107576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Визначитися із переліком предметів ЗНО,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необхідних для вступу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(Правила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прийому до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ВНЗ 2018 року).</a:t>
            </a: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268561" y="2956488"/>
            <a:ext cx="1019088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Підготувати документи:</a:t>
            </a:r>
          </a:p>
          <a:p>
            <a:pPr marL="361950" indent="-361950" algn="just"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копію документа, що посвідчує особу (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паспорт);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дві однакові фотокартки розміром 3х4 із зображенням,  що відповідає досягнутому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віку.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3. Сформувати та оформити реєстраційну картку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(спеціальна програма на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сайті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УЦОЯО з 06.02.2018 р.).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460022" y="814387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4630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383623" y="107088"/>
            <a:ext cx="7863840" cy="7723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Сертифікат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128" t="21670" r="30454" b="20139"/>
          <a:stretch/>
        </p:blipFill>
        <p:spPr>
          <a:xfrm>
            <a:off x="2641117" y="814812"/>
            <a:ext cx="7348851" cy="59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938950" y="1665839"/>
            <a:ext cx="2929328" cy="244443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9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213330" y="0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Результати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401484" y="2060054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ЗНО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618555" y="2060053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ДПА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663433">
            <a:off x="3296055" y="1224324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75360">
            <a:off x="8378308" y="1189616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4636" y="2975455"/>
            <a:ext cx="5534526" cy="306921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dirty="0" smtClean="0">
                <a:latin typeface="+mn-lt"/>
              </a:rPr>
              <a:t>Розміщуються </a:t>
            </a:r>
            <a:r>
              <a:rPr lang="uk-UA" sz="2000" b="1" dirty="0" smtClean="0">
                <a:latin typeface="+mn-lt"/>
              </a:rPr>
              <a:t>на інформаційних сторінках учасників ЗНО</a:t>
            </a:r>
            <a:r>
              <a:rPr lang="uk-UA" sz="2000" dirty="0" smtClean="0">
                <a:latin typeface="+mn-lt"/>
              </a:rPr>
              <a:t>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учасником ЗНО самостійно </a:t>
            </a:r>
            <a:r>
              <a:rPr lang="uk-UA" sz="2000" dirty="0"/>
              <a:t>із сайту УЦОЯО – розділ «Інформаційна сторінка</a:t>
            </a:r>
            <a:r>
              <a:rPr lang="uk-UA" sz="2000" dirty="0" smtClean="0"/>
              <a:t>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582125" y="2927329"/>
            <a:ext cx="5247323" cy="311733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 smtClean="0">
                <a:latin typeface="+mn-lt"/>
              </a:rPr>
              <a:t>Передаються</a:t>
            </a:r>
            <a:r>
              <a:rPr lang="uk-UA" sz="2000" dirty="0" smtClean="0">
                <a:latin typeface="+mn-lt"/>
              </a:rPr>
              <a:t> до навчальних закладів (ЗНЗ, ПТНЗ, ВНЗ І-ІІ </a:t>
            </a:r>
            <a:r>
              <a:rPr lang="uk-UA" sz="2000" dirty="0" err="1" smtClean="0">
                <a:latin typeface="+mn-lt"/>
              </a:rPr>
              <a:t>р.а</a:t>
            </a:r>
            <a:r>
              <a:rPr lang="uk-UA" sz="2000" dirty="0" smtClean="0">
                <a:latin typeface="+mn-lt"/>
              </a:rPr>
              <a:t>.) </a:t>
            </a:r>
            <a:r>
              <a:rPr lang="uk-UA" sz="2000" b="1" dirty="0" smtClean="0">
                <a:latin typeface="+mn-lt"/>
              </a:rPr>
              <a:t>в електронному вигляді: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навчальним закладом </a:t>
            </a:r>
            <a:r>
              <a:rPr lang="uk-UA" sz="2000" dirty="0"/>
              <a:t>із сайту УЦОЯО – розділ </a:t>
            </a:r>
            <a:r>
              <a:rPr lang="uk-UA" sz="2000" dirty="0" smtClean="0"/>
              <a:t>«Керівникам навчальних закладів».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536648">
            <a:off x="-89042" y="809533"/>
            <a:ext cx="290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Коли і де будуть результати ЗНО, ДПА?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69" y="2757313"/>
            <a:ext cx="77343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879210" y="373806"/>
            <a:ext cx="9426392" cy="722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FF0066"/>
                </a:solidFill>
                <a:latin typeface="+mn-lt"/>
              </a:rPr>
              <a:t>Результати (поріг «склав/не склав»)</a:t>
            </a:r>
            <a:endParaRPr lang="ru-RU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229165" y="1411300"/>
            <a:ext cx="4822942" cy="6463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за шкалою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від 100 до 200 балів. 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964634" y="1430803"/>
            <a:ext cx="5077100" cy="64633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відсутній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«не склав»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може бути використаний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79210" y="5965241"/>
            <a:ext cx="9038144" cy="64633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ДПА від 1 до 12 балів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Використовується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отримання атестату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 повну загальну середню освіту. Для вступу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 ВНЗ не використовується</a:t>
            </a: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3734591" y="1067880"/>
            <a:ext cx="557043" cy="2949328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696796" y="244093"/>
            <a:ext cx="557043" cy="459486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5944197" y="1633702"/>
            <a:ext cx="557043" cy="773430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0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55784" y="256822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66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667" t="5788" r="23259" b="46451"/>
          <a:stretch/>
        </p:blipFill>
        <p:spPr>
          <a:xfrm>
            <a:off x="248959" y="1980109"/>
            <a:ext cx="5740830" cy="325000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Англійська мова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8" t="6441" r="20635" b="387"/>
          <a:stretch/>
        </p:blipFill>
        <p:spPr>
          <a:xfrm>
            <a:off x="6489758" y="3170234"/>
            <a:ext cx="5503319" cy="34897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32584" y="3605112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431990" y="1821932"/>
            <a:ext cx="6156960" cy="1672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b="1" dirty="0" smtClean="0">
                <a:latin typeface="+mn-lt"/>
              </a:rPr>
              <a:t>Сайт Українського центру оцінювання якості освіти</a:t>
            </a:r>
          </a:p>
          <a:p>
            <a:pPr algn="just"/>
            <a:r>
              <a:rPr lang="en-US" b="1" dirty="0">
                <a:latin typeface="+mn-lt"/>
              </a:rPr>
              <a:t>http://</a:t>
            </a:r>
            <a:r>
              <a:rPr lang="en-US" b="1" dirty="0" smtClean="0">
                <a:latin typeface="+mn-lt"/>
              </a:rPr>
              <a:t>testportal.gov.ua</a:t>
            </a:r>
            <a:endParaRPr lang="ru-RU" b="1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536648">
            <a:off x="-360118" y="772980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672</Words>
  <Application>Microsoft Office PowerPoint</Application>
  <PresentationFormat>Широкоэкранный</PresentationFormat>
  <Paragraphs>147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Особливості ЗНО-2018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ЗНО-2018</dc:title>
  <dc:creator>Валерия А. Ханикова</dc:creator>
  <cp:lastModifiedBy>Валерия А. Ханикова</cp:lastModifiedBy>
  <cp:revision>82</cp:revision>
  <dcterms:created xsi:type="dcterms:W3CDTF">2017-10-04T07:05:18Z</dcterms:created>
  <dcterms:modified xsi:type="dcterms:W3CDTF">2017-10-13T11:53:09Z</dcterms:modified>
</cp:coreProperties>
</file>