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1" r:id="rId1"/>
  </p:sldMasterIdLst>
  <p:notesMasterIdLst>
    <p:notesMasterId r:id="rId36"/>
  </p:notesMasterIdLst>
  <p:handoutMasterIdLst>
    <p:handoutMasterId r:id="rId37"/>
  </p:handoutMasterIdLst>
  <p:sldIdLst>
    <p:sldId id="266" r:id="rId2"/>
    <p:sldId id="400" r:id="rId3"/>
    <p:sldId id="401" r:id="rId4"/>
    <p:sldId id="402" r:id="rId5"/>
    <p:sldId id="421" r:id="rId6"/>
    <p:sldId id="422" r:id="rId7"/>
    <p:sldId id="404" r:id="rId8"/>
    <p:sldId id="425" r:id="rId9"/>
    <p:sldId id="424" r:id="rId10"/>
    <p:sldId id="423" r:id="rId11"/>
    <p:sldId id="426" r:id="rId12"/>
    <p:sldId id="427" r:id="rId13"/>
    <p:sldId id="428" r:id="rId14"/>
    <p:sldId id="406" r:id="rId15"/>
    <p:sldId id="429" r:id="rId16"/>
    <p:sldId id="430" r:id="rId17"/>
    <p:sldId id="432" r:id="rId18"/>
    <p:sldId id="433" r:id="rId19"/>
    <p:sldId id="434" r:id="rId20"/>
    <p:sldId id="435" r:id="rId21"/>
    <p:sldId id="436" r:id="rId22"/>
    <p:sldId id="437" r:id="rId23"/>
    <p:sldId id="438" r:id="rId24"/>
    <p:sldId id="439" r:id="rId25"/>
    <p:sldId id="407" r:id="rId26"/>
    <p:sldId id="408" r:id="rId27"/>
    <p:sldId id="409" r:id="rId28"/>
    <p:sldId id="441" r:id="rId29"/>
    <p:sldId id="442" r:id="rId30"/>
    <p:sldId id="411" r:id="rId31"/>
    <p:sldId id="412" r:id="rId32"/>
    <p:sldId id="413" r:id="rId33"/>
    <p:sldId id="414" r:id="rId34"/>
    <p:sldId id="419" r:id="rId35"/>
  </p:sldIdLst>
  <p:sldSz cx="9144000" cy="6858000" type="screen4x3"/>
  <p:notesSz cx="6669088" cy="99282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95E8899-EE09-4C71-9B96-81EE8EC5389B}">
          <p14:sldIdLst>
            <p14:sldId id="266"/>
            <p14:sldId id="400"/>
            <p14:sldId id="401"/>
            <p14:sldId id="402"/>
            <p14:sldId id="421"/>
            <p14:sldId id="422"/>
            <p14:sldId id="404"/>
            <p14:sldId id="425"/>
            <p14:sldId id="424"/>
          </p14:sldIdLst>
        </p14:section>
        <p14:section name="Раздел без заголовка" id="{2FCE046A-A1C4-4AE7-A587-EFADA9A1DA57}">
          <p14:sldIdLst>
            <p14:sldId id="423"/>
            <p14:sldId id="426"/>
            <p14:sldId id="427"/>
            <p14:sldId id="428"/>
            <p14:sldId id="406"/>
            <p14:sldId id="429"/>
            <p14:sldId id="430"/>
            <p14:sldId id="432"/>
            <p14:sldId id="433"/>
            <p14:sldId id="434"/>
            <p14:sldId id="435"/>
            <p14:sldId id="436"/>
            <p14:sldId id="437"/>
            <p14:sldId id="438"/>
            <p14:sldId id="439"/>
            <p14:sldId id="407"/>
            <p14:sldId id="408"/>
            <p14:sldId id="409"/>
            <p14:sldId id="441"/>
            <p14:sldId id="442"/>
            <p14:sldId id="411"/>
            <p14:sldId id="412"/>
            <p14:sldId id="413"/>
            <p14:sldId id="414"/>
            <p14:sldId id="4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17B9"/>
    <a:srgbClr val="B31F3F"/>
    <a:srgbClr val="5F4009"/>
    <a:srgbClr val="261300"/>
    <a:srgbClr val="FFECAF"/>
    <a:srgbClr val="FFE697"/>
    <a:srgbClr val="003A2C"/>
    <a:srgbClr val="FF9B9B"/>
    <a:srgbClr val="CC9B00"/>
    <a:srgbClr val="865A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074" autoAdjust="0"/>
    <p:restoredTop sz="94660"/>
  </p:normalViewPr>
  <p:slideViewPr>
    <p:cSldViewPr>
      <p:cViewPr>
        <p:scale>
          <a:sx n="77" d="100"/>
          <a:sy n="77" d="100"/>
        </p:scale>
        <p:origin x="-858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viewProps" Target="view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41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handoutMaster" Target="handoutMasters/handoutMaster1.xml" /><Relationship Id="rId40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593D456B-DE3D-49C8-A81C-E112D707AAF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731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669088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307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778038" y="-12807950"/>
            <a:ext cx="18078451" cy="13558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66750" y="4716463"/>
            <a:ext cx="5330825" cy="44624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0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31A0277-E571-4B3E-BA31-319C47E0C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57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0277-E571-4B3E-BA31-319C47E0C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15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0277-E571-4B3E-BA31-319C47E0C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441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0277-E571-4B3E-BA31-319C47E0C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52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0277-E571-4B3E-BA31-319C47E0C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1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0277-E571-4B3E-BA31-319C47E0C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875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0277-E571-4B3E-BA31-319C47E0C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63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0277-E571-4B3E-BA31-319C47E0C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29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A0277-E571-4B3E-BA31-319C47E0C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998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31A0277-E571-4B3E-BA31-319C47E0C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27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31A0277-E571-4B3E-BA31-319C47E0C1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63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C944148D-B8A9-4AAF-ADED-FBD6718A56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6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.xml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1.xml" 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1.xml" 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8.jp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5.jpg" /><Relationship Id="rId1" Type="http://schemas.openxmlformats.org/officeDocument/2006/relationships/slideLayout" Target="../slideLayouts/slideLayout1.xml" 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9.jpg" /><Relationship Id="rId1" Type="http://schemas.openxmlformats.org/officeDocument/2006/relationships/slideLayout" Target="../slideLayouts/slideLayout1.xml" 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10.jpg" /><Relationship Id="rId1" Type="http://schemas.openxmlformats.org/officeDocument/2006/relationships/slideLayout" Target="../slideLayouts/slideLayout1.xml" 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ctrTitle"/>
          </p:nvPr>
        </p:nvSpPr>
        <p:spPr>
          <a:xfrm>
            <a:off x="1294859" y="498864"/>
            <a:ext cx="6818811" cy="631937"/>
          </a:xfrm>
        </p:spPr>
        <p:txBody>
          <a:bodyPr>
            <a:noAutofit/>
          </a:bodyPr>
          <a:lstStyle/>
          <a:p>
            <a:pPr algn="ctr" fontAlgn="base">
              <a:lnSpc>
                <a:spcPct val="150000"/>
              </a:lnSpc>
            </a:pPr>
            <a:r>
              <a:rPr lang="uk-UA" sz="2400" dirty="0">
                <a:solidFill>
                  <a:srgbClr val="002060"/>
                </a:solidFill>
                <a:latin typeface="Segoe Print" panose="02000600000000000000" pitchFamily="2" charset="0"/>
              </a:rPr>
              <a:t>ВСП «Класичний фаховий коледж </a:t>
            </a:r>
            <a:r>
              <a:rPr lang="uk-UA" sz="2400" dirty="0" err="1">
                <a:solidFill>
                  <a:srgbClr val="002060"/>
                </a:solidFill>
                <a:latin typeface="Segoe Print" panose="02000600000000000000" pitchFamily="2" charset="0"/>
              </a:rPr>
              <a:t>СумД</a:t>
            </a:r>
            <a:r>
              <a:rPr lang="ru-RU" sz="2400" dirty="0">
                <a:solidFill>
                  <a:srgbClr val="002060"/>
                </a:solidFill>
                <a:latin typeface="Segoe Print" panose="02000600000000000000" pitchFamily="2" charset="0"/>
              </a:rPr>
              <a:t>У»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56376" y="1459320"/>
            <a:ext cx="7495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solidFill>
                  <a:srgbClr val="C00000"/>
                </a:solidFill>
                <a:latin typeface="Segoe Print" panose="02000600000000000000" pitchFamily="2" charset="0"/>
              </a:rPr>
              <a:t>Мовленнєві особливості наукового тексту</a:t>
            </a:r>
            <a:endParaRPr lang="uk-UA" sz="36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pic>
        <p:nvPicPr>
          <p:cNvPr id="8" name="Picture 2" descr="Картинки по запросу job">
            <a:extLst>
              <a:ext uri="{FF2B5EF4-FFF2-40B4-BE49-F238E27FC236}">
                <a16:creationId xmlns:a16="http://schemas.microsoft.com/office/drawing/2014/main" id="{35668353-FB45-44AF-BF96-A82757C07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39404"/>
            <a:ext cx="5721914" cy="285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47835B5-2372-4067-8465-247279DB3C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828" y="5175145"/>
            <a:ext cx="1192226" cy="1556792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F4B4374-291F-427B-931D-4773466D6676}"/>
              </a:ext>
            </a:extLst>
          </p:cNvPr>
          <p:cNvSpPr txBox="1">
            <a:spLocks/>
          </p:cNvSpPr>
          <p:nvPr/>
        </p:nvSpPr>
        <p:spPr>
          <a:xfrm>
            <a:off x="5940152" y="3429000"/>
            <a:ext cx="3203848" cy="19696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000" kern="1200" spc="-12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base">
              <a:lnSpc>
                <a:spcPct val="100000"/>
              </a:lnSpc>
              <a:spcAft>
                <a:spcPts val="0"/>
              </a:spcAft>
              <a:buClrTx/>
              <a:buSzTx/>
              <a:buFontTx/>
            </a:pPr>
            <a:r>
              <a:rPr lang="uk-UA" sz="2400" b="1" dirty="0">
                <a:solidFill>
                  <a:srgbClr val="002060"/>
                </a:solidFill>
                <a:latin typeface="Segoe Print" panose="02000600000000000000" pitchFamily="2" charset="0"/>
              </a:rPr>
              <a:t>Барбара Наталія Вікторівна</a:t>
            </a:r>
            <a:r>
              <a:rPr lang="uk-UA" sz="2400" dirty="0">
                <a:solidFill>
                  <a:srgbClr val="002060"/>
                </a:solidFill>
                <a:latin typeface="Segoe Print" panose="02000600000000000000" pitchFamily="2" charset="0"/>
              </a:rPr>
              <a:t>, к. </a:t>
            </a:r>
            <a:r>
              <a:rPr lang="uk-UA" sz="2400" dirty="0" err="1">
                <a:solidFill>
                  <a:srgbClr val="002060"/>
                </a:solidFill>
                <a:latin typeface="Segoe Print" panose="02000600000000000000" pitchFamily="2" charset="0"/>
              </a:rPr>
              <a:t>філ</a:t>
            </a:r>
            <a:r>
              <a:rPr lang="uk-UA" sz="2400" dirty="0">
                <a:solidFill>
                  <a:srgbClr val="002060"/>
                </a:solidFill>
                <a:latin typeface="Segoe Print" panose="02000600000000000000" pitchFamily="2" charset="0"/>
              </a:rPr>
              <a:t>. наук, доцент</a:t>
            </a:r>
            <a:endParaRPr lang="ru-RU" sz="2400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820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07503" y="266078"/>
            <a:ext cx="87902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Практичні поради для створення наукового тексту</a:t>
            </a: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575556" y="1817317"/>
            <a:ext cx="81729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у видавництві чи в організаторів конференції</a:t>
            </a:r>
          </a:p>
          <a:p>
            <a:pPr algn="ctr"/>
            <a:endParaRPr lang="uk-UA" sz="2400" dirty="0">
              <a:solidFill>
                <a:srgbClr val="000000"/>
              </a:solidFill>
              <a:latin typeface="Segoe Print" panose="02000600000000000000" pitchFamily="2" charset="0"/>
              <a:ea typeface="Times New Roman" panose="02020603050405020304" pitchFamily="18" charset="0"/>
            </a:endParaRPr>
          </a:p>
          <a:p>
            <a:pPr algn="ctr"/>
            <a:endParaRPr lang="uk-UA" sz="2400" dirty="0">
              <a:solidFill>
                <a:srgbClr val="000000"/>
              </a:solidFill>
              <a:effectLst/>
              <a:latin typeface="Segoe Print" panose="02000600000000000000" pitchFamily="2" charset="0"/>
              <a:ea typeface="Times New Roman" panose="02020603050405020304" pitchFamily="18" charset="0"/>
            </a:endParaRPr>
          </a:p>
          <a:p>
            <a:pPr algn="ctr"/>
            <a:endParaRPr lang="uk-UA" sz="2400" dirty="0">
              <a:solidFill>
                <a:srgbClr val="000000"/>
              </a:solidFill>
              <a:latin typeface="Segoe Print" panose="02000600000000000000" pitchFamily="2" charset="0"/>
              <a:ea typeface="Times New Roman" panose="02020603050405020304" pitchFamily="18" charset="0"/>
            </a:endParaRPr>
          </a:p>
          <a:p>
            <a:pPr algn="ctr"/>
            <a:endParaRPr lang="uk-UA" sz="2400" dirty="0">
              <a:solidFill>
                <a:srgbClr val="000000"/>
              </a:solidFill>
              <a:effectLst/>
              <a:latin typeface="Segoe Print" panose="02000600000000000000" pitchFamily="2" charset="0"/>
              <a:ea typeface="Times New Roman" panose="02020603050405020304" pitchFamily="18" charset="0"/>
            </a:endParaRPr>
          </a:p>
          <a:p>
            <a:pPr algn="ctr"/>
            <a:endParaRPr lang="uk-UA" sz="2400" dirty="0">
              <a:solidFill>
                <a:srgbClr val="000000"/>
              </a:solidFill>
              <a:latin typeface="Segoe Print" panose="02000600000000000000" pitchFamily="2" charset="0"/>
              <a:ea typeface="Times New Roman" panose="02020603050405020304" pitchFamily="18" charset="0"/>
            </a:endParaRPr>
          </a:p>
          <a:p>
            <a:pPr algn="ctr"/>
            <a:r>
              <a:rPr lang="uk-UA" sz="240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Зазвичай такі вимоги представлені на сайті видавництва, оргкомітету конференції, інколи розміщені навіть готові шаблони оформлення</a:t>
            </a:r>
          </a:p>
          <a:p>
            <a:pPr algn="ctr"/>
            <a:endParaRPr lang="uk-UA" sz="2400" dirty="0">
              <a:solidFill>
                <a:srgbClr val="000000"/>
              </a:solidFill>
              <a:latin typeface="Segoe Print" panose="02000600000000000000" pitchFamily="2" charset="0"/>
            </a:endParaRPr>
          </a:p>
          <a:p>
            <a:r>
              <a:rPr lang="uk-UA" sz="2400" b="1" dirty="0">
                <a:solidFill>
                  <a:srgbClr val="B31F3F"/>
                </a:solidFill>
                <a:latin typeface="Segoe Print" panose="02000600000000000000" pitchFamily="2" charset="0"/>
              </a:rPr>
              <a:t>4. Уточнити дедлайн</a:t>
            </a:r>
            <a:endParaRPr lang="ru-RU" sz="2400" b="1" dirty="0">
              <a:solidFill>
                <a:srgbClr val="B31F3F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267739" y="1164808"/>
            <a:ext cx="8568952" cy="503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15000"/>
              </a:lnSpc>
            </a:pPr>
            <a:r>
              <a:rPr lang="uk-UA" sz="2400" b="1" dirty="0">
                <a:solidFill>
                  <a:srgbClr val="B31F3F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3. Знайти вимоги до тез чи статті</a:t>
            </a:r>
            <a:endParaRPr lang="uk-UA" sz="2400" b="1" dirty="0">
              <a:solidFill>
                <a:srgbClr val="B31F3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818150" y="2703084"/>
            <a:ext cx="834294" cy="1296144"/>
          </a:xfrm>
          <a:prstGeom prst="downArrow">
            <a:avLst/>
          </a:prstGeom>
          <a:solidFill>
            <a:srgbClr val="B31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827716" y="2703084"/>
            <a:ext cx="834294" cy="1296144"/>
          </a:xfrm>
          <a:prstGeom prst="downArrow">
            <a:avLst/>
          </a:prstGeom>
          <a:solidFill>
            <a:srgbClr val="B31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724128" y="2703084"/>
            <a:ext cx="834294" cy="1296144"/>
          </a:xfrm>
          <a:prstGeom prst="downArrow">
            <a:avLst/>
          </a:prstGeom>
          <a:solidFill>
            <a:srgbClr val="B31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12D11DB-1445-4F0D-87C8-1BE6005034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501" y="5035130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879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07503" y="266078"/>
            <a:ext cx="87902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Практичні поради для створення наукового тексту</a:t>
            </a: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575556" y="1817317"/>
            <a:ext cx="817290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uk-UA" sz="240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Вивчити наукові джерела з теми, у тексті потім дати посилання на використовувані матеріали, адекватно цитувати</a:t>
            </a:r>
            <a:endParaRPr lang="uk-UA" sz="2400" dirty="0">
              <a:solidFill>
                <a:srgbClr val="000000"/>
              </a:solidFill>
              <a:latin typeface="Segoe Print" panose="02000600000000000000" pitchFamily="2" charset="0"/>
              <a:ea typeface="Times New Roman" panose="02020603050405020304" pitchFamily="18" charset="0"/>
            </a:endParaRPr>
          </a:p>
          <a:p>
            <a:pPr algn="ctr"/>
            <a:endParaRPr lang="uk-UA" sz="2400" dirty="0">
              <a:solidFill>
                <a:srgbClr val="000000"/>
              </a:solidFill>
              <a:effectLst/>
              <a:latin typeface="Segoe Print" panose="02000600000000000000" pitchFamily="2" charset="0"/>
              <a:ea typeface="Times New Roman" panose="02020603050405020304" pitchFamily="18" charset="0"/>
            </a:endParaRPr>
          </a:p>
          <a:p>
            <a:pPr algn="ctr"/>
            <a:endParaRPr lang="uk-UA" sz="2400" dirty="0">
              <a:solidFill>
                <a:srgbClr val="000000"/>
              </a:solidFill>
              <a:latin typeface="Segoe Print" panose="02000600000000000000" pitchFamily="2" charset="0"/>
              <a:ea typeface="Times New Roman" panose="02020603050405020304" pitchFamily="18" charset="0"/>
            </a:endParaRPr>
          </a:p>
          <a:p>
            <a:pPr algn="ctr"/>
            <a:endParaRPr lang="uk-UA" sz="2400" dirty="0">
              <a:solidFill>
                <a:srgbClr val="000000"/>
              </a:solidFill>
              <a:effectLst/>
              <a:latin typeface="Segoe Print" panose="02000600000000000000" pitchFamily="2" charset="0"/>
              <a:ea typeface="Times New Roman" panose="02020603050405020304" pitchFamily="18" charset="0"/>
            </a:endParaRPr>
          </a:p>
          <a:p>
            <a:pPr algn="ctr"/>
            <a:endParaRPr lang="uk-UA" sz="2400" dirty="0">
              <a:solidFill>
                <a:srgbClr val="000000"/>
              </a:solidFill>
              <a:latin typeface="Segoe Print" panose="02000600000000000000" pitchFamily="2" charset="0"/>
              <a:ea typeface="Times New Roman" panose="02020603050405020304" pitchFamily="18" charset="0"/>
            </a:endParaRPr>
          </a:p>
          <a:p>
            <a:r>
              <a:rPr lang="uk-UA" sz="220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Використання чужого матеріалу без посилань на джерела інформації – плагіат, що є порушенням авторських прав. Посилання повинні надавати можливість визначати походження інформації</a:t>
            </a:r>
            <a:endParaRPr lang="uk-UA" sz="2200" dirty="0">
              <a:solidFill>
                <a:srgbClr val="000000"/>
              </a:solidFill>
              <a:latin typeface="Segoe Print" panose="02000600000000000000" pitchFamily="2" charset="0"/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267739" y="1164808"/>
            <a:ext cx="8568952" cy="1332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-UA" sz="2400" b="1" dirty="0">
                <a:solidFill>
                  <a:srgbClr val="B31F3F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5. Не плагіювати (ніхто не чекає новацій на рівні лауреатів Нобелівської премії!)</a:t>
            </a:r>
            <a:endParaRPr lang="uk-UA" sz="2400" b="1" dirty="0">
              <a:solidFill>
                <a:srgbClr val="B31F3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 fontAlgn="base">
              <a:lnSpc>
                <a:spcPct val="115000"/>
              </a:lnSpc>
            </a:pPr>
            <a:endParaRPr lang="uk-UA" sz="2400" b="1" dirty="0">
              <a:solidFill>
                <a:srgbClr val="B31F3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763885" y="3429000"/>
            <a:ext cx="834294" cy="1296144"/>
          </a:xfrm>
          <a:prstGeom prst="downArrow">
            <a:avLst/>
          </a:prstGeom>
          <a:solidFill>
            <a:srgbClr val="B31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807609" y="3501008"/>
            <a:ext cx="834294" cy="1296144"/>
          </a:xfrm>
          <a:prstGeom prst="downArrow">
            <a:avLst/>
          </a:prstGeom>
          <a:solidFill>
            <a:srgbClr val="B31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711529" y="3573016"/>
            <a:ext cx="834294" cy="1296144"/>
          </a:xfrm>
          <a:prstGeom prst="downArrow">
            <a:avLst/>
          </a:prstGeom>
          <a:solidFill>
            <a:srgbClr val="B31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12D11DB-1445-4F0D-87C8-1BE6005034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055" y="5157192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20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07503" y="266078"/>
            <a:ext cx="87902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Практичні поради для створення наукового тексту</a:t>
            </a: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575556" y="1817317"/>
            <a:ext cx="817290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uk-UA" sz="20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Сформулювати актуальність, мету дослідження, визначити практичне значення й новизну пропонованої розвідки</a:t>
            </a:r>
            <a:endParaRPr lang="uk-UA" sz="2000" dirty="0">
              <a:solidFill>
                <a:srgbClr val="000000"/>
              </a:solidFill>
              <a:latin typeface="Segoe Print" panose="02000600000000000000" pitchFamily="2" charset="0"/>
              <a:ea typeface="Times New Roman" panose="02020603050405020304" pitchFamily="18" charset="0"/>
            </a:endParaRPr>
          </a:p>
          <a:p>
            <a:pPr algn="ctr"/>
            <a:endParaRPr lang="uk-UA" sz="2400" dirty="0">
              <a:solidFill>
                <a:srgbClr val="000000"/>
              </a:solidFill>
              <a:effectLst/>
              <a:latin typeface="Segoe Print" panose="02000600000000000000" pitchFamily="2" charset="0"/>
              <a:ea typeface="Times New Roman" panose="02020603050405020304" pitchFamily="18" charset="0"/>
            </a:endParaRPr>
          </a:p>
          <a:p>
            <a:pPr algn="ctr"/>
            <a:endParaRPr lang="uk-UA" sz="2400" dirty="0">
              <a:solidFill>
                <a:srgbClr val="000000"/>
              </a:solidFill>
              <a:latin typeface="Segoe Print" panose="02000600000000000000" pitchFamily="2" charset="0"/>
              <a:ea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r>
              <a:rPr lang="uk-UA" sz="20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Розширити, доповнити наявну інформацію з теми 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267739" y="1164808"/>
            <a:ext cx="8568952" cy="1332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-UA" sz="2400" b="1" dirty="0">
                <a:solidFill>
                  <a:srgbClr val="B31F3F"/>
                </a:solidFill>
                <a:latin typeface="Segoe Print" panose="02000600000000000000" pitchFamily="2" charset="0"/>
                <a:ea typeface="Times New Roman" panose="02020603050405020304" pitchFamily="18" charset="0"/>
              </a:rPr>
              <a:t>6. Дотримуватися структури: теза – аргумент - висновки</a:t>
            </a:r>
            <a:endParaRPr lang="uk-UA" sz="2400" b="1" dirty="0">
              <a:solidFill>
                <a:srgbClr val="B31F3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 fontAlgn="base">
              <a:lnSpc>
                <a:spcPct val="115000"/>
              </a:lnSpc>
            </a:pPr>
            <a:endParaRPr lang="uk-UA" sz="2400" b="1" dirty="0">
              <a:solidFill>
                <a:srgbClr val="B31F3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763885" y="3429000"/>
            <a:ext cx="834294" cy="1296144"/>
          </a:xfrm>
          <a:prstGeom prst="downArrow">
            <a:avLst/>
          </a:prstGeom>
          <a:solidFill>
            <a:srgbClr val="B31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807609" y="3501008"/>
            <a:ext cx="834294" cy="1296144"/>
          </a:xfrm>
          <a:prstGeom prst="downArrow">
            <a:avLst/>
          </a:prstGeom>
          <a:solidFill>
            <a:srgbClr val="B31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760681" y="3429000"/>
            <a:ext cx="834294" cy="1296144"/>
          </a:xfrm>
          <a:prstGeom prst="downArrow">
            <a:avLst/>
          </a:prstGeom>
          <a:solidFill>
            <a:srgbClr val="B31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12D11DB-1445-4F0D-87C8-1BE6005034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055" y="5157192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274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07503" y="266078"/>
            <a:ext cx="87902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Практичні поради для створення наукового тексту</a:t>
            </a: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267739" y="1817317"/>
            <a:ext cx="848072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 </a:t>
            </a:r>
          </a:p>
          <a:p>
            <a:pPr algn="ctr"/>
            <a:endParaRPr lang="uk-UA" sz="2400" dirty="0">
              <a:solidFill>
                <a:srgbClr val="000000"/>
              </a:solidFill>
              <a:effectLst/>
              <a:latin typeface="Segoe Print" panose="02000600000000000000" pitchFamily="2" charset="0"/>
              <a:ea typeface="Times New Roman" panose="02020603050405020304" pitchFamily="18" charset="0"/>
            </a:endParaRPr>
          </a:p>
          <a:p>
            <a:pPr algn="ctr"/>
            <a:endParaRPr lang="uk-UA" sz="2400" dirty="0">
              <a:solidFill>
                <a:srgbClr val="000000"/>
              </a:solidFill>
              <a:latin typeface="Segoe Print" panose="02000600000000000000" pitchFamily="2" charset="0"/>
              <a:ea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267739" y="1164808"/>
            <a:ext cx="8568952" cy="3880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-UA" sz="2400" b="1" dirty="0">
                <a:solidFill>
                  <a:srgbClr val="B31F3F"/>
                </a:solidFill>
                <a:latin typeface="Segoe Print" panose="02000600000000000000" pitchFamily="2" charset="0"/>
                <a:ea typeface="Times New Roman" panose="02020603050405020304" pitchFamily="18" charset="0"/>
              </a:rPr>
              <a:t>7. </a:t>
            </a:r>
            <a:r>
              <a:rPr lang="uk-UA" sz="2400" b="1" dirty="0">
                <a:solidFill>
                  <a:srgbClr val="B31F3F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У висновках зосередитися на основних тезах дослідження, зазначити свій внесок у вивчення питання, визначити перспективи подальших розвідок</a:t>
            </a:r>
          </a:p>
          <a:p>
            <a:pPr algn="just">
              <a:lnSpc>
                <a:spcPct val="115000"/>
              </a:lnSpc>
            </a:pPr>
            <a:endParaRPr lang="uk-UA" sz="2400" b="1" dirty="0">
              <a:solidFill>
                <a:srgbClr val="B31F3F"/>
              </a:solidFill>
              <a:effectLst/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endParaRPr lang="uk-UA" sz="2400" b="1" dirty="0">
              <a:solidFill>
                <a:srgbClr val="B31F3F"/>
              </a:solidFill>
              <a:latin typeface="Segoe Print" panose="020006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uk-UA" sz="2400" b="1" dirty="0">
                <a:solidFill>
                  <a:srgbClr val="B31F3F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uk-UA" sz="2400" b="1" dirty="0">
                <a:solidFill>
                  <a:srgbClr val="B31F3F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При оформленні бібліографії використовувати </a:t>
            </a:r>
            <a:r>
              <a:rPr lang="uk-UA" sz="2400" b="1">
                <a:solidFill>
                  <a:srgbClr val="B31F3F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ДСТУ 8302:2015 або </a:t>
            </a:r>
            <a:r>
              <a:rPr lang="uk-UA" sz="2400" b="1" dirty="0">
                <a:solidFill>
                  <a:srgbClr val="B31F3F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певний міжнародний стиль</a:t>
            </a:r>
            <a:endParaRPr lang="uk-UA" sz="2400" b="1" dirty="0">
              <a:solidFill>
                <a:srgbClr val="B31F3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 fontAlgn="base">
              <a:lnSpc>
                <a:spcPct val="115000"/>
              </a:lnSpc>
            </a:pPr>
            <a:endParaRPr lang="uk-UA" sz="2400" b="1" dirty="0">
              <a:solidFill>
                <a:srgbClr val="B31F3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12D11DB-1445-4F0D-87C8-1BE6005034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4055" y="5157192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574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606925" y="177329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  <a:latin typeface="Segoe Print" panose="02000600000000000000" pitchFamily="2" charset="0"/>
              </a:rPr>
              <a:t>2. Фрази-шаблони для наукової роботи</a:t>
            </a:r>
            <a:endParaRPr lang="uk-UA" sz="28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179512" y="1767809"/>
            <a:ext cx="86769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                      </a:t>
            </a:r>
          </a:p>
          <a:p>
            <a:endParaRPr lang="uk-UA" sz="2000" b="1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r>
              <a:rPr lang="ru-RU" sz="32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Вступні</a:t>
            </a:r>
            <a:r>
              <a:rPr lang="ru-RU" sz="32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фрази</a:t>
            </a:r>
            <a:r>
              <a:rPr lang="ru-RU" sz="3200" b="1" dirty="0">
                <a:solidFill>
                  <a:srgbClr val="002060"/>
                </a:solidFill>
                <a:latin typeface="Segoe Print" panose="02000600000000000000" pitchFamily="2" charset="0"/>
              </a:rPr>
              <a:t> в </a:t>
            </a:r>
            <a:r>
              <a:rPr lang="ru-RU" sz="32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наукових</a:t>
            </a:r>
            <a:r>
              <a:rPr lang="ru-RU" sz="3200" b="1" dirty="0">
                <a:solidFill>
                  <a:srgbClr val="002060"/>
                </a:solidFill>
                <a:latin typeface="Segoe Print" panose="02000600000000000000" pitchFamily="2" charset="0"/>
              </a:rPr>
              <a:t> текстах: </a:t>
            </a:r>
          </a:p>
          <a:p>
            <a:pPr algn="just" fontAlgn="base"/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Стаття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 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присвячена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 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темі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 (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проблемі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, 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питанню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) …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Стаття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rgbClr val="000000"/>
                </a:solidFill>
                <a:latin typeface="Segoe Print" panose="02000600000000000000" pitchFamily="2" charset="0"/>
                <a:ea typeface="Times New Roman" panose="02020603050405020304" pitchFamily="18" charset="0"/>
              </a:rPr>
              <a:t>у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загальнення</a:t>
            </a:r>
            <a:r>
              <a:rPr lang="ru-RU" dirty="0" err="1">
                <a:solidFill>
                  <a:srgbClr val="000000"/>
                </a:solidFill>
                <a:latin typeface="Segoe Print" panose="02000600000000000000" pitchFamily="2" charset="0"/>
                <a:ea typeface="Times New Roman" panose="02020603050405020304" pitchFamily="18" charset="0"/>
              </a:rPr>
              <a:t>м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 </a:t>
            </a:r>
          </a:p>
          <a:p>
            <a:pPr algn="just" fontAlgn="base"/>
            <a:r>
              <a:rPr lang="ru-RU" dirty="0" err="1">
                <a:solidFill>
                  <a:srgbClr val="000000"/>
                </a:solidFill>
                <a:latin typeface="Segoe Print" panose="02000600000000000000" pitchFamily="2" charset="0"/>
                <a:ea typeface="Times New Roman" panose="02020603050405020304" pitchFamily="18" charset="0"/>
              </a:rPr>
              <a:t>Пропонована</a:t>
            </a:r>
            <a:r>
              <a:rPr lang="ru-RU" dirty="0">
                <a:solidFill>
                  <a:srgbClr val="000000"/>
                </a:solidFill>
                <a:latin typeface="Segoe Print" panose="02000600000000000000" pitchFamily="2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Segoe Print" panose="02000600000000000000" pitchFamily="2" charset="0"/>
                <a:ea typeface="Times New Roman" panose="02020603050405020304" pitchFamily="18" charset="0"/>
              </a:rPr>
              <a:t>розвідка</a:t>
            </a:r>
            <a:r>
              <a:rPr lang="ru-RU" dirty="0">
                <a:solidFill>
                  <a:srgbClr val="000000"/>
                </a:solidFill>
                <a:latin typeface="Segoe Print" panose="02000600000000000000" pitchFamily="2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Segoe Print" panose="02000600000000000000" pitchFamily="2" charset="0"/>
                <a:ea typeface="Times New Roman" panose="02020603050405020304" pitchFamily="18" charset="0"/>
              </a:rPr>
              <a:t>представляє</a:t>
            </a:r>
            <a:r>
              <a:rPr lang="ru-RU" dirty="0">
                <a:solidFill>
                  <a:srgbClr val="000000"/>
                </a:solidFill>
                <a:latin typeface="Segoe Print" panose="02000600000000000000" pitchFamily="2" charset="0"/>
                <a:ea typeface="Times New Roman" panose="02020603050405020304" pitchFamily="18" charset="0"/>
              </a:rPr>
              <a:t> 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виклад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 (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опис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, 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аналіз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, 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огляд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) …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У 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статті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 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йдеться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 про (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оцінку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, 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аналіз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, 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виклад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, 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опис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, 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узагальнення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)…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У 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статті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 представлена точка 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зору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…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Стаття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 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складається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 з …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Сутність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 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проблеми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 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зводиться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 до…</a:t>
            </a:r>
          </a:p>
          <a:p>
            <a:pPr algn="just" fontAlgn="base"/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Основною (головною) метою (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завданням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) є …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base"/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У 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сучасному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 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світі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 … 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має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 велике 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значення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, тому </a:t>
            </a:r>
            <a:r>
              <a:rPr lang="ru-RU" sz="1800" b="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що</a:t>
            </a:r>
            <a:r>
              <a:rPr lang="ru-RU" sz="1800" b="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 …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1210881" y="989839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Кліше наукового стилю, </a:t>
            </a:r>
          </a:p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які допоможуть написати текст</a:t>
            </a:r>
            <a:endParaRPr lang="uk-UA" sz="2400" b="1" dirty="0">
              <a:solidFill>
                <a:srgbClr val="C00000"/>
              </a:solidFill>
              <a:latin typeface="Segoe Print" panose="02000600000000000000" pitchFamily="2" charset="0"/>
              <a:cs typeface="MV Boli" panose="02000500030200090000" pitchFamily="2" charset="0"/>
            </a:endParaRPr>
          </a:p>
        </p:txBody>
      </p:sp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2705"/>
            <a:ext cx="1835696" cy="191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F559F9E-E1AD-4D66-A5E7-C364FAC0C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258" y="4921413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510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606925" y="177329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  <a:latin typeface="Segoe Print" panose="02000600000000000000" pitchFamily="2" charset="0"/>
              </a:rPr>
              <a:t>2. Фрази-шаблони для наукової роботи</a:t>
            </a:r>
            <a:endParaRPr lang="uk-UA" sz="28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179512" y="1767809"/>
            <a:ext cx="8676964" cy="3879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                      </a:t>
            </a:r>
          </a:p>
          <a:p>
            <a:r>
              <a:rPr lang="ru-RU" sz="32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Актуальність</a:t>
            </a:r>
            <a:r>
              <a:rPr lang="ru-RU" sz="32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дослідження</a:t>
            </a:r>
            <a:r>
              <a:rPr lang="ru-RU" sz="3200" b="1" dirty="0">
                <a:solidFill>
                  <a:srgbClr val="002060"/>
                </a:solidFill>
                <a:latin typeface="Segoe Print" panose="02000600000000000000" pitchFamily="2" charset="0"/>
              </a:rPr>
              <a:t>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Сьогодні проблема … є однією з найбільш актуальних, адже …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Питання... є у фокусі дослідницької уваги...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Тема … є предметом жвавих дискусій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 … привертає до себе пильну увагу вчених та громадськості через те, що …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 … належить до кола наукових зацікавлень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Сьогодні точаться суперечки /немає єдиної думки з питання…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Пояснюється це тим, що …впливає на здоров'я….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1210881" y="989839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Кліше наукового стилю, </a:t>
            </a:r>
          </a:p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які допоможуть написати текст</a:t>
            </a:r>
            <a:endParaRPr lang="uk-UA" sz="2400" b="1" dirty="0">
              <a:solidFill>
                <a:srgbClr val="C00000"/>
              </a:solidFill>
              <a:latin typeface="Segoe Print" panose="02000600000000000000" pitchFamily="2" charset="0"/>
              <a:cs typeface="MV Boli" panose="02000500030200090000" pitchFamily="2" charset="0"/>
            </a:endParaRPr>
          </a:p>
        </p:txBody>
      </p:sp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2705"/>
            <a:ext cx="1835696" cy="191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F559F9E-E1AD-4D66-A5E7-C364FAC0C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258" y="4921413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608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606925" y="177329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  <a:latin typeface="Segoe Print" panose="02000600000000000000" pitchFamily="2" charset="0"/>
              </a:rPr>
              <a:t>2. Фрази-шаблони для наукової роботи</a:t>
            </a:r>
            <a:endParaRPr lang="uk-UA" sz="28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179512" y="1767809"/>
            <a:ext cx="8676964" cy="3506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                      </a:t>
            </a:r>
          </a:p>
          <a:p>
            <a:endParaRPr lang="ru-RU" sz="3200" b="1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latin typeface="Segoe Print" panose="02000600000000000000" pitchFamily="2" charset="0"/>
              </a:rPr>
              <a:t>Мета </a:t>
            </a:r>
            <a:r>
              <a:rPr lang="ru-RU" sz="32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роботи</a:t>
            </a:r>
            <a:r>
              <a:rPr lang="ru-RU" sz="3200" b="1" dirty="0">
                <a:solidFill>
                  <a:srgbClr val="002060"/>
                </a:solidFill>
                <a:latin typeface="Segoe Print" panose="02000600000000000000" pitchFamily="2" charset="0"/>
              </a:rPr>
              <a:t>: </a:t>
            </a:r>
          </a:p>
          <a:p>
            <a:endParaRPr lang="ru-RU" sz="3200" b="1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Мета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з'ясувати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чому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Основна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мета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відповісти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запитання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… / довести,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Метою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розвідки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є…</a:t>
            </a:r>
          </a:p>
          <a:p>
            <a:r>
              <a:rPr lang="ru-RU" dirty="0"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Метою </a:t>
            </a:r>
            <a:r>
              <a:rPr lang="ru-RU" dirty="0" err="1"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є…</a:t>
            </a:r>
          </a:p>
          <a:p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Мета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статті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 …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1210881" y="989839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Кліше наукового стилю, </a:t>
            </a:r>
          </a:p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які допоможуть написати текст</a:t>
            </a:r>
            <a:endParaRPr lang="uk-UA" sz="2400" b="1" dirty="0">
              <a:solidFill>
                <a:srgbClr val="C00000"/>
              </a:solidFill>
              <a:latin typeface="Segoe Print" panose="02000600000000000000" pitchFamily="2" charset="0"/>
              <a:cs typeface="MV Boli" panose="02000500030200090000" pitchFamily="2" charset="0"/>
            </a:endParaRPr>
          </a:p>
        </p:txBody>
      </p:sp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2705"/>
            <a:ext cx="1835696" cy="191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F559F9E-E1AD-4D66-A5E7-C364FAC0C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6258" y="4921413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708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606925" y="177329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  <a:latin typeface="Segoe Print" panose="02000600000000000000" pitchFamily="2" charset="0"/>
              </a:rPr>
              <a:t>2. Фрази-шаблони для наукової роботи</a:t>
            </a:r>
            <a:endParaRPr lang="uk-UA" sz="28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179512" y="1767809"/>
            <a:ext cx="8676964" cy="5075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                      </a:t>
            </a:r>
          </a:p>
          <a:p>
            <a:r>
              <a:rPr lang="ru-RU" sz="32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Завдання</a:t>
            </a:r>
            <a:r>
              <a:rPr lang="ru-RU" sz="3200" b="1" dirty="0">
                <a:solidFill>
                  <a:srgbClr val="002060"/>
                </a:solidFill>
                <a:latin typeface="Segoe Print" panose="02000600000000000000" pitchFamily="2" charset="0"/>
              </a:rPr>
              <a:t>: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поставленої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мети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Досягнення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визначеної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мети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зумовлює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необхідність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таких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 … До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належать: 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Опрацювати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літературу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з теми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З'ясувати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значення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термінів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…      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Дослідити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Схарактеризувати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/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зібрати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… /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вивчити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виміряти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рівень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Провести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опитування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експеримент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спостереження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Порівняти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зіставити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/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проаналізувати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отримані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висновки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про 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1210881" y="989839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Кліше наукового стилю, </a:t>
            </a:r>
          </a:p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які допоможуть написати текст</a:t>
            </a:r>
            <a:endParaRPr lang="uk-UA" sz="2400" b="1" dirty="0">
              <a:solidFill>
                <a:srgbClr val="C00000"/>
              </a:solidFill>
              <a:latin typeface="Segoe Print" panose="02000600000000000000" pitchFamily="2" charset="0"/>
              <a:cs typeface="MV Boli" panose="02000500030200090000" pitchFamily="2" charset="0"/>
            </a:endParaRPr>
          </a:p>
        </p:txBody>
      </p:sp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2705"/>
            <a:ext cx="1835696" cy="191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F559F9E-E1AD-4D66-A5E7-C364FAC0C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4921413"/>
            <a:ext cx="972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495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606925" y="177329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  <a:latin typeface="Segoe Print" panose="02000600000000000000" pitchFamily="2" charset="0"/>
              </a:rPr>
              <a:t>2. Фрази-шаблони для наукової роботи</a:t>
            </a:r>
            <a:endParaRPr lang="uk-UA" sz="28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179512" y="1767809"/>
            <a:ext cx="8676964" cy="4868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                      </a:t>
            </a:r>
          </a:p>
          <a:p>
            <a:r>
              <a:rPr lang="ru-RU" sz="32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Огляд</a:t>
            </a:r>
            <a:r>
              <a:rPr lang="ru-RU" sz="32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літератури</a:t>
            </a:r>
            <a:r>
              <a:rPr lang="ru-RU" sz="3200" b="1" dirty="0">
                <a:solidFill>
                  <a:srgbClr val="002060"/>
                </a:solidFill>
                <a:latin typeface="Segoe Print" panose="02000600000000000000" pitchFamily="2" charset="0"/>
              </a:rPr>
              <a:t>: </a:t>
            </a:r>
          </a:p>
          <a:p>
            <a:endParaRPr lang="ru-RU" sz="3200" b="1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У статті… пропонується таке визначення… 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Т. Шевченко в книзі... визначає поняття  ... як...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І. Франко розуміє під терміном …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О. Іваненко розглядає … як …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Т. Шевченко в своєму дослідженні «…» дає таке визначення…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І. Франко пропонує таке визначення поняття …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У статті Т. Шевченка «…» у журналі «…» йдеться про …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Прийнято вважати, що …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Загальновідомим вважається...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1210881" y="989839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Кліше наукового стилю, </a:t>
            </a:r>
          </a:p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які допоможуть написати текст</a:t>
            </a:r>
            <a:endParaRPr lang="uk-UA" sz="2400" b="1" dirty="0">
              <a:solidFill>
                <a:srgbClr val="C00000"/>
              </a:solidFill>
              <a:latin typeface="Segoe Print" panose="02000600000000000000" pitchFamily="2" charset="0"/>
              <a:cs typeface="MV Boli" panose="02000500030200090000" pitchFamily="2" charset="0"/>
            </a:endParaRPr>
          </a:p>
        </p:txBody>
      </p:sp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2705"/>
            <a:ext cx="1835696" cy="191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F559F9E-E1AD-4D66-A5E7-C364FAC0C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4921413"/>
            <a:ext cx="972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9378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606925" y="177329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  <a:latin typeface="Segoe Print" panose="02000600000000000000" pitchFamily="2" charset="0"/>
              </a:rPr>
              <a:t>2. Фрази-шаблони для наукової роботи</a:t>
            </a:r>
            <a:endParaRPr lang="uk-UA" sz="28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179512" y="1767809"/>
            <a:ext cx="8676964" cy="5250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                      </a:t>
            </a:r>
          </a:p>
          <a:p>
            <a:r>
              <a:rPr lang="ru-RU" sz="32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Огляд</a:t>
            </a:r>
            <a:r>
              <a:rPr lang="ru-RU" sz="32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літератури</a:t>
            </a:r>
            <a:r>
              <a:rPr lang="ru-RU" sz="3200" b="1" dirty="0">
                <a:solidFill>
                  <a:srgbClr val="002060"/>
                </a:solidFill>
                <a:latin typeface="Segoe Print" panose="02000600000000000000" pitchFamily="2" charset="0"/>
              </a:rPr>
              <a:t>:</a:t>
            </a:r>
          </a:p>
          <a:p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 зачіпає (висвітлює) такі проблеми …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 зупиняється на таких проблемах (питаннях, фактах) …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Праця автора стосується таких проблем (питань, фактів) …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Сутність проблеми зводиться до … (полягає в …).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 …робить висновок (підводить підсумок, говорить, стверджує) 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 зазначає, аналізує, характеризує, розкриває (недоліки, суперечності, сутність), описує, називає, формулює, висуває (гіпотезу, питання), висловлює припущення,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зупиняється, підкреслює, стверджує, доводить …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 вважає, дотримується точки зору, поділяє точку зору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Автор порівнює, зіставляє, протиставляє …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1210881" y="989839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Кліше наукового стилю, </a:t>
            </a:r>
          </a:p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які допоможуть написати текст</a:t>
            </a:r>
            <a:endParaRPr lang="uk-UA" sz="2400" b="1" dirty="0">
              <a:solidFill>
                <a:srgbClr val="C00000"/>
              </a:solidFill>
              <a:latin typeface="Segoe Print" panose="02000600000000000000" pitchFamily="2" charset="0"/>
              <a:cs typeface="MV Boli" panose="02000500030200090000" pitchFamily="2" charset="0"/>
            </a:endParaRPr>
          </a:p>
        </p:txBody>
      </p:sp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2705"/>
            <a:ext cx="1835696" cy="191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F559F9E-E1AD-4D66-A5E7-C364FAC0C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4921413"/>
            <a:ext cx="972108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89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251520" y="140163"/>
            <a:ext cx="54726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Мовленнєві особливості </a:t>
            </a:r>
          </a:p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наукового тексту</a:t>
            </a: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251520" y="2492896"/>
            <a:ext cx="86049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00206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Загальні вимоги до написання наукових текстів</a:t>
            </a:r>
          </a:p>
          <a:p>
            <a:endParaRPr lang="uk-UA" sz="2400" b="1" dirty="0">
              <a:solidFill>
                <a:srgbClr val="00206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00206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Фрази-шаблони для наукової роботи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sz="2400" b="1" dirty="0">
              <a:solidFill>
                <a:srgbClr val="00206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00206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Слова-маркери для логічного викладу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sz="2400" b="1" dirty="0">
              <a:solidFill>
                <a:srgbClr val="00206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>
                <a:solidFill>
                  <a:srgbClr val="00206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Редагування </a:t>
            </a: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193740" y="1271350"/>
            <a:ext cx="82306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   </a:t>
            </a:r>
            <a:endParaRPr lang="ru-RU" sz="1600" dirty="0">
              <a:solidFill>
                <a:srgbClr val="C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40163"/>
            <a:ext cx="3082115" cy="196301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04F76BB-B7AF-46FD-A258-7B4C49365C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547" y="5130820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9558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606925" y="177329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  <a:latin typeface="Segoe Print" panose="02000600000000000000" pitchFamily="2" charset="0"/>
              </a:rPr>
              <a:t>2. Фрази-шаблони для наукової роботи</a:t>
            </a:r>
            <a:endParaRPr lang="uk-UA" sz="28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179512" y="1767809"/>
            <a:ext cx="8676964" cy="5101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                      </a:t>
            </a:r>
          </a:p>
          <a:p>
            <a:r>
              <a:rPr lang="ru-RU" sz="32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Оцінка</a:t>
            </a:r>
            <a:r>
              <a:rPr lang="ru-RU" sz="32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роботи</a:t>
            </a:r>
            <a:r>
              <a:rPr lang="ru-RU" sz="3200" b="1" dirty="0">
                <a:solidFill>
                  <a:srgbClr val="002060"/>
                </a:solidFill>
                <a:latin typeface="Segoe Print" panose="02000600000000000000" pitchFamily="2" charset="0"/>
              </a:rPr>
              <a:t> в </a:t>
            </a:r>
            <a:r>
              <a:rPr lang="ru-RU" sz="32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науковому</a:t>
            </a:r>
            <a:r>
              <a:rPr lang="ru-RU" sz="3200" b="1" dirty="0">
                <a:solidFill>
                  <a:srgbClr val="002060"/>
                </a:solidFill>
                <a:latin typeface="Segoe Print" panose="02000600000000000000" pitchFamily="2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стилі</a:t>
            </a:r>
            <a:r>
              <a:rPr lang="ru-RU" sz="3200" b="1" dirty="0">
                <a:solidFill>
                  <a:srgbClr val="002060"/>
                </a:solidFill>
                <a:latin typeface="Segoe Print" panose="02000600000000000000" pitchFamily="2" charset="0"/>
              </a:rPr>
              <a:t>:</a:t>
            </a:r>
          </a:p>
          <a:p>
            <a:pPr algn="just" fontAlgn="base">
              <a:lnSpc>
                <a:spcPct val="107000"/>
              </a:lnSpc>
              <a:spcBef>
                <a:spcPts val="200"/>
              </a:spcBef>
            </a:pPr>
            <a:r>
              <a:rPr lang="ru-RU" sz="1800" b="1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sz="1800" b="1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b="1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головна</a:t>
            </a:r>
            <a:r>
              <a:rPr lang="ru-RU" sz="1800" b="1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b="1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цінність</a:t>
            </a:r>
            <a:r>
              <a:rPr lang="ru-RU" sz="1800" b="1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800" b="1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800" b="1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…</a:t>
            </a:r>
            <a:endParaRPr lang="ru-RU" sz="1800" b="1" dirty="0">
              <a:solidFill>
                <a:srgbClr val="2317B9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Перевагою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недоліком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є …</a:t>
            </a:r>
            <a:endParaRPr lang="ru-RU" sz="1800" dirty="0">
              <a:solidFill>
                <a:srgbClr val="2317B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До 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переваг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недоліків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належать…</a:t>
            </a:r>
            <a:endParaRPr lang="ru-RU" sz="1800" dirty="0">
              <a:solidFill>
                <a:srgbClr val="2317B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Заслуга автора 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в тому, 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endParaRPr lang="ru-RU" sz="1800" dirty="0">
              <a:solidFill>
                <a:srgbClr val="2317B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Робота 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велике (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теоретичне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практичне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значення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rgbClr val="2317B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теоретичної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практичної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 точки 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зору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важливо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endParaRPr lang="ru-RU" sz="1800" dirty="0">
              <a:solidFill>
                <a:srgbClr val="2317B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(не) 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погодитися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думкою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… 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Викликає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заперечення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сумніви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), не 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зовсім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зрозуміло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Твердження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суперечливе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вимагає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дискусії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)…</a:t>
            </a:r>
            <a:endParaRPr lang="ru-RU" sz="1800" dirty="0">
              <a:solidFill>
                <a:srgbClr val="2317B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Бажано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корисно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доцільно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було</a:t>
            </a:r>
            <a:r>
              <a:rPr lang="ru-RU" sz="18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б 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1210881" y="989839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Кліше наукового стилю, </a:t>
            </a:r>
          </a:p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які допоможуть написати текст</a:t>
            </a:r>
            <a:endParaRPr lang="uk-UA" sz="2400" b="1" dirty="0">
              <a:solidFill>
                <a:srgbClr val="C00000"/>
              </a:solidFill>
              <a:latin typeface="Segoe Print" panose="02000600000000000000" pitchFamily="2" charset="0"/>
              <a:cs typeface="MV Boli" panose="02000500030200090000" pitchFamily="2" charset="0"/>
            </a:endParaRPr>
          </a:p>
        </p:txBody>
      </p:sp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2705"/>
            <a:ext cx="1835696" cy="191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F559F9E-E1AD-4D66-A5E7-C364FAC0C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4921413"/>
            <a:ext cx="1116124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3720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606925" y="177329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  <a:latin typeface="Segoe Print" panose="02000600000000000000" pitchFamily="2" charset="0"/>
              </a:rPr>
              <a:t>2. Фрази-шаблони для наукової роботи</a:t>
            </a:r>
            <a:endParaRPr lang="uk-UA" sz="28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179512" y="1767809"/>
            <a:ext cx="8676964" cy="5400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                      </a:t>
            </a:r>
          </a:p>
          <a:p>
            <a:r>
              <a:rPr lang="uk-UA" sz="2800" b="1" i="1" dirty="0">
                <a:solidFill>
                  <a:srgbClr val="C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 частина наукового тексту</a:t>
            </a:r>
            <a:r>
              <a:rPr lang="uk-UA" sz="28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Як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пише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І. Франко в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статті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… «…», … На думку Т. Шевченка,… 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Крім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того, …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Поширеною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є думка,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Необхідно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наголосити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Респондентам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були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поставлені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запитання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 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проводилося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матеріалі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Джерелом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прикладів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стали...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анкетування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представлені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таблиці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1.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На рисунку 2 можете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бачити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... 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Прикметно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ru-RU" dirty="0" err="1"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представлені</a:t>
            </a:r>
            <a:r>
              <a:rPr lang="ru-RU" dirty="0"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Привертає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увагу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той факт,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Діаграма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презентує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1210881" y="989839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Кліше наукового стилю, </a:t>
            </a:r>
          </a:p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які допоможуть написати текст</a:t>
            </a:r>
            <a:endParaRPr lang="uk-UA" sz="2400" b="1" dirty="0">
              <a:solidFill>
                <a:srgbClr val="C00000"/>
              </a:solidFill>
              <a:latin typeface="Segoe Print" panose="02000600000000000000" pitchFamily="2" charset="0"/>
              <a:cs typeface="MV Boli" panose="02000500030200090000" pitchFamily="2" charset="0"/>
            </a:endParaRPr>
          </a:p>
        </p:txBody>
      </p:sp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2705"/>
            <a:ext cx="1835696" cy="191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F559F9E-E1AD-4D66-A5E7-C364FAC0C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4921413"/>
            <a:ext cx="1116124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0075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606925" y="177329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  <a:latin typeface="Segoe Print" panose="02000600000000000000" pitchFamily="2" charset="0"/>
              </a:rPr>
              <a:t>2. Фрази-шаблони для наукової роботи</a:t>
            </a:r>
            <a:endParaRPr lang="uk-UA" sz="28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179512" y="1767809"/>
            <a:ext cx="8676964" cy="5812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                      </a:t>
            </a:r>
          </a:p>
          <a:p>
            <a:r>
              <a:rPr lang="uk-UA" sz="2800" b="1" i="1" dirty="0">
                <a:solidFill>
                  <a:srgbClr val="C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 частина наукового тексту</a:t>
            </a:r>
            <a:r>
              <a:rPr lang="uk-UA" sz="28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Ілюструємо це положення,.. демонструємо приклад…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Точніше, інакше кажучи, в іншій термінології …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А саме,.. зрозуміло, що…,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Навіть, тільки, лише, особливо, саме в цьому, найбільш помітний, підкреслимо …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Вважаємо, що …, на наш погляд,.. можемо стверджувати…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Вважаємо за доцільне стверджувати, автор вважає,..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на нашу думку, на наше глибоке переконання…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Водночас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з одного боку, з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іншого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боку,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навпаки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у свою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чергу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зв’язку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цим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аналогічно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для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порівняння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візьмемо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1800" dirty="0">
              <a:effectLst/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1210881" y="989839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Кліше наукового стилю, </a:t>
            </a:r>
          </a:p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які допоможуть написати текст</a:t>
            </a:r>
            <a:endParaRPr lang="uk-UA" sz="2400" b="1" dirty="0">
              <a:solidFill>
                <a:srgbClr val="C00000"/>
              </a:solidFill>
              <a:latin typeface="Segoe Print" panose="02000600000000000000" pitchFamily="2" charset="0"/>
              <a:cs typeface="MV Boli" panose="02000500030200090000" pitchFamily="2" charset="0"/>
            </a:endParaRPr>
          </a:p>
        </p:txBody>
      </p:sp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2705"/>
            <a:ext cx="1835696" cy="191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F559F9E-E1AD-4D66-A5E7-C364FAC0C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4921413"/>
            <a:ext cx="1116124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5626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606925" y="177329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  <a:latin typeface="Segoe Print" panose="02000600000000000000" pitchFamily="2" charset="0"/>
              </a:rPr>
              <a:t>2. Фрази-шаблони для наукової роботи</a:t>
            </a:r>
            <a:endParaRPr lang="uk-UA" sz="28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179512" y="1767809"/>
            <a:ext cx="8676964" cy="5380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                      </a:t>
            </a:r>
          </a:p>
          <a:p>
            <a:r>
              <a:rPr lang="uk-UA" sz="2800" b="1" i="1" dirty="0">
                <a:solidFill>
                  <a:srgbClr val="C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написання висновків наукового тексту</a:t>
            </a:r>
            <a:r>
              <a:rPr lang="uk-UA" sz="28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800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Здійснене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дозволяє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деякі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висновки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Підсумовуючи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зазначимо</a:t>
            </a:r>
            <a:r>
              <a:rPr lang="ru-RU" dirty="0"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Варто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підкреслити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зупинитися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на…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Висновок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носить … характер …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Отже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зазначимо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Наприкінці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зазначимо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Здійснений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ході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проведеного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було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виявлено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встановлено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чином, ми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переконалися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Все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сказане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вище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доводить,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підставі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здійсненого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логічно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припустити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Зазначене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переконує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…</a:t>
            </a:r>
            <a:endParaRPr lang="uk-UA" sz="1800" dirty="0">
              <a:effectLst/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1210881" y="989839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Кліше наукового стилю, </a:t>
            </a:r>
          </a:p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які допоможуть написати текст</a:t>
            </a:r>
            <a:endParaRPr lang="uk-UA" sz="2400" b="1" dirty="0">
              <a:solidFill>
                <a:srgbClr val="C00000"/>
              </a:solidFill>
              <a:latin typeface="Segoe Print" panose="02000600000000000000" pitchFamily="2" charset="0"/>
              <a:cs typeface="MV Boli" panose="02000500030200090000" pitchFamily="2" charset="0"/>
            </a:endParaRPr>
          </a:p>
        </p:txBody>
      </p:sp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2705"/>
            <a:ext cx="1835696" cy="191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F559F9E-E1AD-4D66-A5E7-C364FAC0C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4921413"/>
            <a:ext cx="1116124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4458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606925" y="177329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solidFill>
                  <a:srgbClr val="C00000"/>
                </a:solidFill>
                <a:latin typeface="Segoe Print" panose="02000600000000000000" pitchFamily="2" charset="0"/>
              </a:rPr>
              <a:t>2. Фрази-шаблони для наукової роботи</a:t>
            </a:r>
            <a:endParaRPr lang="uk-UA" sz="2800" b="1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179512" y="1767809"/>
            <a:ext cx="8676964" cy="4647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                       </a:t>
            </a:r>
          </a:p>
          <a:p>
            <a:r>
              <a:rPr lang="uk-UA" sz="2800" b="1" i="1" dirty="0">
                <a:solidFill>
                  <a:srgbClr val="C0000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Призначення роботи</a:t>
            </a:r>
            <a:r>
              <a:rPr lang="uk-UA" sz="2800" b="1" i="1" dirty="0">
                <a:solidFill>
                  <a:srgbClr val="C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sz="2800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Пропонована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розвідка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корисною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всім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хто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досліджує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використані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Робота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корисною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для…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використані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вчителями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при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підготовці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уроків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конкурсів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вікторин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на тему….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Робота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бути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використана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….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досліджень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Практична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значущість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дослідження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в тому,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його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лягли</a:t>
            </a:r>
            <a:r>
              <a:rPr lang="ru-RU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в основу…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1210881" y="989839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Кліше наукового стилю, </a:t>
            </a:r>
          </a:p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які допоможуть написати текст</a:t>
            </a:r>
            <a:endParaRPr lang="uk-UA" sz="2400" b="1" dirty="0">
              <a:solidFill>
                <a:srgbClr val="C00000"/>
              </a:solidFill>
              <a:latin typeface="Segoe Print" panose="02000600000000000000" pitchFamily="2" charset="0"/>
              <a:cs typeface="MV Boli" panose="02000500030200090000" pitchFamily="2" charset="0"/>
            </a:endParaRPr>
          </a:p>
        </p:txBody>
      </p:sp>
      <p:pic>
        <p:nvPicPr>
          <p:cNvPr id="2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72705"/>
            <a:ext cx="1835696" cy="1916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F559F9E-E1AD-4D66-A5E7-C364FAC0C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4921413"/>
            <a:ext cx="1116124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1707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575556" y="266078"/>
            <a:ext cx="7776864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8100" lvl="0" fontAlgn="t">
              <a:lnSpc>
                <a:spcPct val="115000"/>
              </a:lnSpc>
            </a:pPr>
            <a:r>
              <a:rPr lang="uk-UA" sz="2400" b="1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3. Слова-маркери для логічного викладу</a:t>
            </a:r>
            <a:endParaRPr lang="uk-UA" sz="2400" dirty="0">
              <a:solidFill>
                <a:srgbClr val="2317B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323528" y="1556793"/>
            <a:ext cx="83353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>
                <a:solidFill>
                  <a:srgbClr val="C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400" b="1" dirty="0">
                <a:solidFill>
                  <a:srgbClr val="C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наукових роботах варто використовувати певні слова та словосполучення, що  надають тексту логічності й наукової чіткості. </a:t>
            </a:r>
          </a:p>
          <a:p>
            <a:pPr algn="just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uk-UA" sz="2400" b="1" dirty="0">
                <a:solidFill>
                  <a:srgbClr val="C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Для цього використовують мовні засоби, які відображають послідовність міркувань, перехід до розгляду іншого твердження, суперечливість тез чи тверджень, </a:t>
            </a:r>
            <a:r>
              <a:rPr lang="uk-UA" sz="2400" b="1" dirty="0" err="1">
                <a:solidFill>
                  <a:srgbClr val="C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причиново-наслідкові</a:t>
            </a:r>
            <a:r>
              <a:rPr lang="uk-UA" sz="2400" b="1" dirty="0">
                <a:solidFill>
                  <a:srgbClr val="C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зв’язки, підсумовування тощо</a:t>
            </a:r>
            <a:endParaRPr lang="uk-UA" sz="2400" b="1" dirty="0">
              <a:solidFill>
                <a:srgbClr val="C0000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DE7DBE1-8EBB-4592-A712-59D6D5BB83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307" y="5105640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230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575556" y="266078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Слова-маркери для логічного викладу</a:t>
            </a: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377968" y="2090465"/>
            <a:ext cx="8280920" cy="4451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Зазначене вище, зупинимося нижче…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Врешті (урешті), зрештою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Деякі зауваги щодо/стосовно 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Зупинімося на…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Зупинімося докладніше на…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Наведімо декілька прикладів...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Надалі, в подальшому, згодом...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Наприкінці ...  Нарешті, </a:t>
            </a:r>
            <a:r>
              <a:rPr lang="uk-UA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перейдімо</a:t>
            </a:r>
            <a:r>
              <a:rPr lang="uk-UA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до...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 зупинитися...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 розглянути...</a:t>
            </a: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400" b="1" dirty="0">
              <a:solidFill>
                <a:srgbClr val="00206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179512" y="1309314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Фрази для структуризації тексту</a:t>
            </a:r>
            <a:endParaRPr lang="uk-UA" sz="2400" b="1" dirty="0">
              <a:solidFill>
                <a:srgbClr val="C00000"/>
              </a:solidFill>
              <a:latin typeface="Segoe Print" panose="02000600000000000000" pitchFamily="2" charset="0"/>
              <a:cs typeface="MV Boli" panose="02000500030200090000" pitchFamily="2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7486A79-82BD-4637-95A9-072D8A8E98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082" y="5122757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5914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2267744" y="271750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Слова-маркери для логічного викладу</a:t>
            </a: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D1B4C49D-E2CC-4073-97D7-72A4E8BA6F73}"/>
              </a:ext>
            </a:extLst>
          </p:cNvPr>
          <p:cNvSpPr/>
          <p:nvPr/>
        </p:nvSpPr>
        <p:spPr>
          <a:xfrm>
            <a:off x="3419872" y="1281227"/>
            <a:ext cx="55847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     ОПИС, СТВЕРДЖЕННЯ,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УТОЧНЕННЯ </a:t>
            </a: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298274" y="2538569"/>
            <a:ext cx="84256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одного боку, ..., а з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...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i="1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i="1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сполученні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i="1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іменником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i="1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уживають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i="1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підкреслення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i="1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виокремлення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чогось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з-</a:t>
            </a:r>
            <a:r>
              <a:rPr lang="ru-RU" sz="1800" i="1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поміж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однотипного)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Особливо ...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здебільшого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чому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Разом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Як-от: … 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i="1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i="1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уживають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переважно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800" i="1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переліку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800" i="1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уточнення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сказаного</a:t>
            </a:r>
            <a:endParaRPr lang="uk-UA" sz="2000" dirty="0">
              <a:solidFill>
                <a:srgbClr val="C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14" y="98916"/>
            <a:ext cx="3079442" cy="211509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F68EBED-91E3-482C-83A3-559713C18A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182832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626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979712" y="295379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Слова-маркери для логічного викладу</a:t>
            </a: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D1B4C49D-E2CC-4073-97D7-72A4E8BA6F73}"/>
              </a:ext>
            </a:extLst>
          </p:cNvPr>
          <p:cNvSpPr/>
          <p:nvPr/>
        </p:nvSpPr>
        <p:spPr>
          <a:xfrm>
            <a:off x="3419872" y="1281227"/>
            <a:ext cx="55847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     ВКАЗІВКА НА ПРИЧИНУ-НАСЛІДОК</a:t>
            </a: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298274" y="2538569"/>
            <a:ext cx="8425646" cy="3871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i="1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сполучник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i="1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уживають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початку </a:t>
            </a:r>
            <a:r>
              <a:rPr lang="ru-RU" sz="1800" i="1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підрядного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речення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i="1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стоїть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головного).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,… Тому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i="1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того ж...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тому,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з...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Однак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незважаючи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на…)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Окрім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того...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..., то ...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...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Проте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незважаючи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...)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14" y="98916"/>
            <a:ext cx="2719402" cy="201330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F68EBED-91E3-482C-83A3-559713C18A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182832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263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979712" y="295379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Слова-маркери для логічного викладу</a:t>
            </a: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D1B4C49D-E2CC-4073-97D7-72A4E8BA6F73}"/>
              </a:ext>
            </a:extLst>
          </p:cNvPr>
          <p:cNvSpPr/>
          <p:nvPr/>
        </p:nvSpPr>
        <p:spPr>
          <a:xfrm>
            <a:off x="3419872" y="1281227"/>
            <a:ext cx="55847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     ЦИТУВАННЯ, НАВЕДЕННЯ ПРИКЛАДІВ</a:t>
            </a: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298274" y="2538569"/>
            <a:ext cx="8425646" cy="4378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Т. Шевченка, …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дослідженням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Т. Шевченка,..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думку Т. Шевченка,...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нашу думку,...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Прикладом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слугувати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..., як .... 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   У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зазначає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стверджує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Т. Шевченко,..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14" y="98916"/>
            <a:ext cx="2719402" cy="201330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F68EBED-91E3-482C-83A3-559713C18A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182832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607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633777" y="189088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srgbClr val="00206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Загальні вимоги щодо написання наукових текстів</a:t>
            </a: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377534" y="2132856"/>
            <a:ext cx="81729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b="1" i="0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Стилос</a:t>
            </a:r>
            <a:r>
              <a:rPr lang="uk-UA" b="1" i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паличка для письма (лат.)</a:t>
            </a:r>
          </a:p>
          <a:p>
            <a:pPr algn="just"/>
            <a:endParaRPr lang="uk-UA" b="1" i="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b="1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Стиль</a:t>
            </a:r>
            <a:r>
              <a:rPr lang="uk-UA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uk-UA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 суспільно усвідомлена й функціонально зумовлена внутрішньо об’єднана сукупність прийомів використання, відбору й поєднання засобів </a:t>
            </a:r>
            <a:r>
              <a:rPr lang="uk-UA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мовного</a:t>
            </a:r>
            <a:r>
              <a:rPr lang="uk-UA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спілкування у сфері тієї чи іншої загальнонародної, загальнонаціональної мови, співвідносна з іншими такими ж способами вираження, що виконують певні функції в </a:t>
            </a:r>
            <a:r>
              <a:rPr lang="uk-UA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мовній</a:t>
            </a:r>
            <a:r>
              <a:rPr lang="uk-UA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суспільній практиці народу</a:t>
            </a:r>
            <a:endParaRPr lang="uk-UA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800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algn="ctr"/>
            <a:endParaRPr lang="ru-RU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r>
              <a:rPr lang="ru-RU" sz="1800" b="1" dirty="0">
                <a:solidFill>
                  <a:srgbClr val="C00000"/>
                </a:solidFill>
                <a:latin typeface="Segoe Print" panose="02000600000000000000" pitchFamily="2" charset="0"/>
              </a:rPr>
              <a:t>	Стиль – </a:t>
            </a:r>
            <a:r>
              <a:rPr lang="ru-RU" sz="18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сукупність</a:t>
            </a:r>
            <a:r>
              <a:rPr lang="ru-RU" sz="18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18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мовних</a:t>
            </a:r>
            <a:r>
              <a:rPr lang="ru-RU" sz="18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18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засобів</a:t>
            </a:r>
            <a:r>
              <a:rPr lang="ru-RU" sz="1800" b="1" dirty="0">
                <a:solidFill>
                  <a:srgbClr val="C00000"/>
                </a:solidFill>
                <a:latin typeface="Segoe Print" panose="02000600000000000000" pitchFamily="2" charset="0"/>
              </a:rPr>
              <a:t>, </a:t>
            </a:r>
            <a:r>
              <a:rPr lang="ru-RU" sz="18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що</a:t>
            </a:r>
            <a:r>
              <a:rPr lang="ru-RU" sz="18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18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використовуються</a:t>
            </a:r>
            <a:r>
              <a:rPr lang="ru-RU" sz="1800" b="1" dirty="0">
                <a:solidFill>
                  <a:srgbClr val="C00000"/>
                </a:solidFill>
                <a:latin typeface="Segoe Print" panose="02000600000000000000" pitchFamily="2" charset="0"/>
              </a:rPr>
              <a:t> в </a:t>
            </a:r>
            <a:r>
              <a:rPr lang="ru-RU" sz="18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певних</a:t>
            </a:r>
            <a:r>
              <a:rPr lang="ru-RU" sz="18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18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ситуаціях</a:t>
            </a:r>
            <a:r>
              <a:rPr lang="ru-RU" sz="18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18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спілкування</a:t>
            </a:r>
            <a:endParaRPr lang="ru-RU" sz="1200" b="1" dirty="0">
              <a:solidFill>
                <a:srgbClr val="C00000"/>
              </a:solidFill>
              <a:latin typeface="Segoe Print" panose="02000600000000000000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9" y="78364"/>
            <a:ext cx="1943100" cy="205601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707DF56-C61E-487E-8C90-41B006147CB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128933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3156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539552" y="260648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u="sng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ТИПОВІ ПОМИЛКИ ПРИ НАПИСАННІ НАУКОВИХ ПРАЦЬ</a:t>
            </a:r>
          </a:p>
          <a:p>
            <a:pPr algn="ctr"/>
            <a:endParaRPr lang="uk-UA" sz="2000" b="1" u="sng" dirty="0">
              <a:solidFill>
                <a:srgbClr val="C0000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  <a:p>
            <a:pPr algn="ctr"/>
            <a:endParaRPr lang="uk-UA" sz="2000" b="1" u="sng" dirty="0">
              <a:solidFill>
                <a:srgbClr val="C0000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318220" y="1052736"/>
            <a:ext cx="842564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000" b="1" dirty="0">
              <a:solidFill>
                <a:srgbClr val="C00000"/>
              </a:solidFill>
              <a:effectLst/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sz="2000" b="1" dirty="0">
              <a:solidFill>
                <a:srgbClr val="C00000"/>
              </a:solidFill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solidFill>
                  <a:srgbClr val="C00000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1) Помилки, пов'язані з ускладненням мови</a:t>
            </a:r>
            <a:r>
              <a:rPr lang="uk-UA" sz="20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endParaRPr lang="uk-UA" sz="2000" b="1" dirty="0">
              <a:solidFill>
                <a:srgbClr val="C00000"/>
              </a:solidFill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2000" b="1" dirty="0">
                <a:solidFill>
                  <a:srgbClr val="C00000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uk-UA" sz="2000" b="1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Невиправдана заміна українських слів іншомовними. Якщо є українські синоніми, які точно передають смисл, краще використовувати їх, наприклад: </a:t>
            </a:r>
            <a:r>
              <a:rPr lang="uk-UA" sz="2000" i="1" u="sng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нетерпимість </a:t>
            </a:r>
            <a:r>
              <a:rPr lang="uk-UA" sz="20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замість</a:t>
            </a:r>
            <a:r>
              <a:rPr lang="uk-UA" sz="2000" i="1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i="1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uk-UA" sz="2000" i="1" u="sng" dirty="0" err="1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нтолерантність</a:t>
            </a:r>
            <a:r>
              <a:rPr lang="uk-UA" sz="2000" i="1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uk-UA" sz="2000" i="1" u="sng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прогулянка</a:t>
            </a:r>
            <a:r>
              <a:rPr lang="uk-UA" sz="2000" i="1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замість</a:t>
            </a:r>
            <a:r>
              <a:rPr lang="uk-UA" sz="2000" i="1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i="1" u="sng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променад</a:t>
            </a:r>
            <a:r>
              <a:rPr lang="uk-UA" sz="2000" i="1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uk-UA" sz="2000" i="1" u="sng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огляд </a:t>
            </a:r>
            <a:r>
              <a:rPr lang="uk-UA" sz="2000" i="1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(або короткий виклад) </a:t>
            </a:r>
            <a:r>
              <a:rPr lang="uk-UA" sz="2000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замість</a:t>
            </a:r>
            <a:r>
              <a:rPr lang="uk-UA" sz="2000" i="1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000" i="1" u="sng" dirty="0">
                <a:solidFill>
                  <a:srgbClr val="2317B9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дайджесту</a:t>
            </a:r>
            <a:endParaRPr lang="uk-UA" sz="2000" dirty="0">
              <a:solidFill>
                <a:srgbClr val="2317B9"/>
              </a:solidFill>
              <a:effectLst/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rgbClr val="2317B9"/>
              </a:solidFill>
              <a:latin typeface="Times New Roman"/>
              <a:cs typeface="Times New Roman"/>
            </a:endParaRPr>
          </a:p>
          <a:p>
            <a:r>
              <a:rPr lang="ru-RU" sz="2000" dirty="0">
                <a:solidFill>
                  <a:srgbClr val="2317B9"/>
                </a:solidFill>
                <a:latin typeface="Times New Roman"/>
                <a:cs typeface="Times New Roman"/>
              </a:rPr>
              <a:t>* </a:t>
            </a:r>
            <a:r>
              <a:rPr lang="ru-RU" sz="2000" dirty="0" err="1">
                <a:solidFill>
                  <a:srgbClr val="2317B9"/>
                </a:solidFill>
                <a:latin typeface="Segoe Print" panose="02000600000000000000" pitchFamily="2" charset="0"/>
                <a:cs typeface="Times New Roman"/>
              </a:rPr>
              <a:t>Перевантаженість</a:t>
            </a:r>
            <a:r>
              <a:rPr lang="ru-RU" sz="2000" dirty="0">
                <a:solidFill>
                  <a:srgbClr val="2317B9"/>
                </a:solidFill>
                <a:latin typeface="Segoe Print" panose="02000600000000000000" pitchFamily="2" charset="0"/>
                <a:cs typeface="Times New Roman"/>
              </a:rPr>
              <a:t> </a:t>
            </a:r>
            <a:r>
              <a:rPr lang="ru-RU" sz="2000" dirty="0" err="1">
                <a:solidFill>
                  <a:srgbClr val="2317B9"/>
                </a:solidFill>
                <a:latin typeface="Segoe Print" panose="02000600000000000000" pitchFamily="2" charset="0"/>
                <a:cs typeface="Times New Roman"/>
              </a:rPr>
              <a:t>термінами</a:t>
            </a:r>
            <a:endParaRPr lang="ru-RU" sz="2000" dirty="0">
              <a:solidFill>
                <a:srgbClr val="2317B9"/>
              </a:solidFill>
              <a:latin typeface="Times New Roman"/>
              <a:cs typeface="Times New Roman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1EE27BF-AEED-4D2B-9F2E-AD0364BD2C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774" y="5267685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263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325992" y="222365"/>
            <a:ext cx="66942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u="sng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ТИПОВІ ПОМИЛКИ ПРИ НАПИСАННІ НАУКОВИХ ПРАЦЬ</a:t>
            </a:r>
          </a:p>
        </p:txBody>
      </p:sp>
      <p:sp>
        <p:nvSpPr>
          <p:cNvPr id="5" name="Содержимое 2">
            <a:extLst>
              <a:ext uri="{FF2B5EF4-FFF2-40B4-BE49-F238E27FC236}">
                <a16:creationId xmlns:a16="http://schemas.microsoft.com/office/drawing/2014/main" id="{EB2763DC-CBDC-4227-8D28-D53A1850AA65}"/>
              </a:ext>
            </a:extLst>
          </p:cNvPr>
          <p:cNvSpPr txBox="1">
            <a:spLocks/>
          </p:cNvSpPr>
          <p:nvPr/>
        </p:nvSpPr>
        <p:spPr>
          <a:xfrm>
            <a:off x="325993" y="2009542"/>
            <a:ext cx="7776864" cy="32753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b="1" dirty="0" err="1">
                <a:solidFill>
                  <a:srgbClr val="002060"/>
                </a:solidFill>
                <a:latin typeface="Segoe Print" panose="02000600000000000000" pitchFamily="2" charset="0"/>
              </a:rPr>
              <a:t>Жаргонізми</a:t>
            </a:r>
            <a:r>
              <a:rPr lang="ru-RU" sz="1800" b="1" dirty="0">
                <a:solidFill>
                  <a:srgbClr val="002060"/>
                </a:solidFill>
                <a:latin typeface="Segoe Print" panose="02000600000000000000" pitchFamily="2" charset="0"/>
              </a:rPr>
              <a:t>. </a:t>
            </a:r>
            <a:r>
              <a:rPr lang="uk-UA" sz="1800" dirty="0"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Наприклад,</a:t>
            </a: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комп'ютерні </a:t>
            </a:r>
            <a:r>
              <a:rPr lang="uk-UA" sz="1800" i="1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баг, дрова,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uk-UA" sz="1800" i="1" dirty="0"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uk-UA" sz="1800" i="1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залізо в</a:t>
            </a:r>
            <a:r>
              <a:rPr lang="uk-UA" sz="18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науковому тексті неприпустимі</a:t>
            </a:r>
            <a:endParaRPr lang="ru-RU" sz="1800" b="1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800" b="1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800" b="1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З</a:t>
            </a:r>
            <a:r>
              <a:rPr lang="ru-RU" sz="180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мішування</a:t>
            </a:r>
            <a:r>
              <a:rPr lang="ru-RU" sz="180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паронімів</a:t>
            </a:r>
            <a:r>
              <a:rPr lang="ru-RU" sz="180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, типу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сакральний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сакраментальний</a:t>
            </a:r>
            <a:r>
              <a:rPr lang="ru-RU" sz="1800" dirty="0"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, дипломат – дипломант, адресат - адресант.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Помилку</a:t>
            </a:r>
            <a:r>
              <a:rPr lang="ru-RU" sz="180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слововживання</a:t>
            </a:r>
            <a:r>
              <a:rPr lang="ru-RU" sz="1800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</a:rPr>
              <a:t> видно з контексту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0BC9D6B3-1D08-4D95-9D80-8E45F2261861}"/>
              </a:ext>
            </a:extLst>
          </p:cNvPr>
          <p:cNvSpPr/>
          <p:nvPr/>
        </p:nvSpPr>
        <p:spPr>
          <a:xfrm>
            <a:off x="245787" y="885121"/>
            <a:ext cx="77768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C0000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2) </a:t>
            </a:r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Неточність</a:t>
            </a:r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слововживання</a:t>
            </a:r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:</a:t>
            </a:r>
            <a:endParaRPr lang="ru-RU" sz="1600" dirty="0">
              <a:solidFill>
                <a:srgbClr val="C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114849"/>
            <a:ext cx="1839152" cy="211455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E041992-9DC3-4C2E-818B-08C06AC59E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827" y="5195866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546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979712" y="197460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u="sng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ТИПОВІ ПОМИЛКИ ПРИ НАПИСАННІ </a:t>
            </a:r>
          </a:p>
          <a:p>
            <a:pPr algn="ctr"/>
            <a:r>
              <a:rPr lang="uk-UA" sz="2000" b="1" u="sng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НАУКОВИХ ПРАЦЬ</a:t>
            </a:r>
          </a:p>
        </p:txBody>
      </p:sp>
      <p:sp>
        <p:nvSpPr>
          <p:cNvPr id="5" name="Содержимое 2">
            <a:extLst>
              <a:ext uri="{FF2B5EF4-FFF2-40B4-BE49-F238E27FC236}">
                <a16:creationId xmlns:a16="http://schemas.microsoft.com/office/drawing/2014/main" id="{EB2763DC-CBDC-4227-8D28-D53A1850AA65}"/>
              </a:ext>
            </a:extLst>
          </p:cNvPr>
          <p:cNvSpPr txBox="1">
            <a:spLocks/>
          </p:cNvSpPr>
          <p:nvPr/>
        </p:nvSpPr>
        <p:spPr>
          <a:xfrm>
            <a:off x="513841" y="2037016"/>
            <a:ext cx="8278455" cy="3849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uk-UA" sz="2400" b="1" dirty="0">
                <a:solidFill>
                  <a:srgbClr val="C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Повтор спільнокореневих слів (тавтологія): </a:t>
            </a:r>
            <a:r>
              <a:rPr lang="uk-UA" sz="2400" b="1" dirty="0">
                <a:solidFill>
                  <a:schemeClr val="tx1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моя автобіографія, прейскурант цін, </a:t>
            </a:r>
            <a:r>
              <a:rPr lang="uk-UA" sz="2400" b="1" i="1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описі письменника, вивчення вчення, переповідання оповідання </a:t>
            </a:r>
            <a:r>
              <a:rPr lang="uk-UA" sz="2400" b="1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інші. </a:t>
            </a:r>
            <a:r>
              <a:rPr lang="uk-UA" sz="2400" b="1" dirty="0">
                <a:solidFill>
                  <a:srgbClr val="FF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Виправляється </a:t>
            </a:r>
            <a:r>
              <a:rPr lang="uk-UA" sz="2400" b="1" dirty="0">
                <a:solidFill>
                  <a:srgbClr val="FF000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uk-UA" sz="2400" b="1" dirty="0">
                <a:solidFill>
                  <a:srgbClr val="FF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бором синонімів, видаленням зайвих лексем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uk-UA" sz="2400" b="1" dirty="0">
              <a:solidFill>
                <a:srgbClr val="000000"/>
              </a:solidFill>
              <a:latin typeface="Segoe Print" panose="020006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uk-UA" sz="24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uk-UA" sz="2400" b="1" dirty="0">
                <a:solidFill>
                  <a:srgbClr val="C00000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Плеоназми.</a:t>
            </a:r>
            <a:r>
              <a:rPr lang="uk-UA" sz="24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Довгий і тривалий опис…. </a:t>
            </a:r>
            <a:r>
              <a:rPr lang="uk-UA" sz="2400" dirty="0">
                <a:solidFill>
                  <a:srgbClr val="FF0000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Мовна надмірність «лікується» скороченнями, видаленням зайвих слів</a:t>
            </a:r>
            <a:endParaRPr lang="uk-UA" sz="24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0BC9D6B3-1D08-4D95-9D80-8E45F2261861}"/>
              </a:ext>
            </a:extLst>
          </p:cNvPr>
          <p:cNvSpPr/>
          <p:nvPr/>
        </p:nvSpPr>
        <p:spPr>
          <a:xfrm>
            <a:off x="1691680" y="1226456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Помилки, пов'язані з </a:t>
            </a:r>
            <a:r>
              <a:rPr lang="uk-UA" sz="2400" b="1" dirty="0" err="1">
                <a:solidFill>
                  <a:srgbClr val="C00000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надмірностями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7768"/>
            <a:ext cx="2019958" cy="184785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4DB70AD-CB4C-42DE-88BA-D86281BBC9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120596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306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575556" y="266078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u="sng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ТИПОВІ ПОМИЛКИ ПРИ НАПИСАННІ </a:t>
            </a:r>
          </a:p>
          <a:p>
            <a:pPr algn="ctr"/>
            <a:r>
              <a:rPr lang="uk-UA" sz="2000" b="1" u="sng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НАУКОВИХ ПРАЦЬ</a:t>
            </a:r>
          </a:p>
        </p:txBody>
      </p:sp>
      <p:sp>
        <p:nvSpPr>
          <p:cNvPr id="5" name="Содержимое 2">
            <a:extLst>
              <a:ext uri="{FF2B5EF4-FFF2-40B4-BE49-F238E27FC236}">
                <a16:creationId xmlns:a16="http://schemas.microsoft.com/office/drawing/2014/main" id="{EB2763DC-CBDC-4227-8D28-D53A1850AA65}"/>
              </a:ext>
            </a:extLst>
          </p:cNvPr>
          <p:cNvSpPr txBox="1">
            <a:spLocks/>
          </p:cNvSpPr>
          <p:nvPr/>
        </p:nvSpPr>
        <p:spPr>
          <a:xfrm>
            <a:off x="318220" y="1124744"/>
            <a:ext cx="7888006" cy="525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>
              <a:lnSpc>
                <a:spcPct val="115000"/>
              </a:lnSpc>
              <a:spcBef>
                <a:spcPts val="200"/>
              </a:spcBef>
            </a:pPr>
            <a:r>
              <a:rPr lang="uk-UA" b="1" dirty="0">
                <a:solidFill>
                  <a:srgbClr val="C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Упередженість</a:t>
            </a:r>
          </a:p>
          <a:p>
            <a:pPr algn="just" fontAlgn="base">
              <a:lnSpc>
                <a:spcPct val="115000"/>
              </a:lnSpc>
              <a:spcBef>
                <a:spcPts val="200"/>
              </a:spcBef>
            </a:pPr>
            <a:r>
              <a:rPr lang="uk-UA" sz="2000" b="1" dirty="0">
                <a:solidFill>
                  <a:srgbClr val="C0000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 fontAlgn="base">
              <a:lnSpc>
                <a:spcPct val="115000"/>
              </a:lnSpc>
              <a:spcBef>
                <a:spcPts val="200"/>
              </a:spcBef>
            </a:pPr>
            <a:r>
              <a:rPr lang="uk-UA" sz="2000" b="1" dirty="0">
                <a:solidFill>
                  <a:srgbClr val="C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000" b="1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лише науково-популярні, публіцистичні, критичні, але й наукові видання нерідко містять оцінні судження, виражені упереджено. </a:t>
            </a:r>
          </a:p>
          <a:p>
            <a:pPr algn="just" fontAlgn="base">
              <a:lnSpc>
                <a:spcPct val="115000"/>
              </a:lnSpc>
              <a:spcBef>
                <a:spcPts val="200"/>
              </a:spcBef>
            </a:pPr>
            <a:r>
              <a:rPr lang="uk-UA" sz="2000" b="1" dirty="0">
                <a:solidFill>
                  <a:srgbClr val="00000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000" b="1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000" b="1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Segoe Print" panose="02000600000000000000" pitchFamily="2" charset="0"/>
              </a:rPr>
              <a:t>ідеалі</a:t>
            </a:r>
            <a:r>
              <a:rPr lang="uk-UA" sz="2000" b="1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Segoe Print" panose="02000600000000000000" pitchFamily="2" charset="0"/>
              </a:rPr>
              <a:t>жодні</a:t>
            </a:r>
            <a:r>
              <a:rPr lang="uk-UA" sz="2000" b="1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Segoe Print" panose="02000600000000000000" pitchFamily="2" charset="0"/>
              </a:rPr>
              <a:t>політичні</a:t>
            </a:r>
            <a:r>
              <a:rPr lang="uk-UA" sz="2000" b="1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чи </a:t>
            </a:r>
            <a:r>
              <a:rPr lang="uk-UA" sz="2000" b="1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Segoe Print" panose="02000600000000000000" pitchFamily="2" charset="0"/>
              </a:rPr>
              <a:t>світоглядні</a:t>
            </a:r>
            <a:r>
              <a:rPr lang="uk-UA" sz="2000" b="1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Segoe Print" panose="02000600000000000000" pitchFamily="2" charset="0"/>
              </a:rPr>
              <a:t>настанови</a:t>
            </a:r>
            <a:r>
              <a:rPr lang="uk-UA" sz="2000" b="1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Segoe Print" panose="02000600000000000000" pitchFamily="2" charset="0"/>
              </a:rPr>
              <a:t>не</a:t>
            </a:r>
            <a:r>
              <a:rPr lang="uk-UA" sz="2000" b="1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Segoe Print" panose="02000600000000000000" pitchFamily="2" charset="0"/>
              </a:rPr>
              <a:t>повинні</a:t>
            </a:r>
            <a:r>
              <a:rPr lang="uk-UA" sz="2000" b="1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Segoe Print" panose="02000600000000000000" pitchFamily="2" charset="0"/>
              </a:rPr>
              <a:t>впливати</a:t>
            </a:r>
            <a:r>
              <a:rPr lang="uk-UA" sz="2000" b="1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Segoe Print" panose="02000600000000000000" pitchFamily="2" charset="0"/>
              </a:rPr>
              <a:t>на</a:t>
            </a:r>
            <a:r>
              <a:rPr lang="uk-UA" sz="2000" b="1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науковість. Краще уникати полемічного способу викладення тез. Науковий текст має бути відносно нейтральним і оперувати перевіреною інформацією. </a:t>
            </a:r>
          </a:p>
          <a:p>
            <a:pPr algn="just" fontAlgn="base">
              <a:lnSpc>
                <a:spcPct val="115000"/>
              </a:lnSpc>
              <a:spcBef>
                <a:spcPts val="200"/>
              </a:spcBef>
            </a:pPr>
            <a:r>
              <a:rPr lang="uk-UA" sz="2000" b="1" dirty="0">
                <a:solidFill>
                  <a:srgbClr val="000000"/>
                </a:solidFill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000" b="1" dirty="0">
                <a:solidFill>
                  <a:srgbClr val="000000"/>
                </a:solidFill>
                <a:effectLst/>
                <a:latin typeface="Segoe Print" panose="020006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Безумовно, науковість не виключає полеміки, проте вона має вестися адекватно, етично й не виходити за межі науковості</a:t>
            </a:r>
            <a:endParaRPr lang="uk-UA" sz="2000" b="1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endParaRPr lang="uk-UA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A4F5DD1-08C1-4A02-A9C8-2A23C67E8C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6307" y="5157192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0018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575556" y="266078"/>
            <a:ext cx="78848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latin typeface="Segoe Print" panose="02000600000000000000" pitchFamily="2" charset="0"/>
              </a:rPr>
              <a:t>Мовленнєві особливості наукового тексту</a:t>
            </a:r>
          </a:p>
        </p:txBody>
      </p:sp>
      <p:sp>
        <p:nvSpPr>
          <p:cNvPr id="5" name="Содержимое 2">
            <a:extLst>
              <a:ext uri="{FF2B5EF4-FFF2-40B4-BE49-F238E27FC236}">
                <a16:creationId xmlns:a16="http://schemas.microsoft.com/office/drawing/2014/main" id="{EB2763DC-CBDC-4227-8D28-D53A1850AA65}"/>
              </a:ext>
            </a:extLst>
          </p:cNvPr>
          <p:cNvSpPr txBox="1">
            <a:spLocks/>
          </p:cNvSpPr>
          <p:nvPr/>
        </p:nvSpPr>
        <p:spPr>
          <a:xfrm>
            <a:off x="251520" y="1124744"/>
            <a:ext cx="8424936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ts val="600"/>
              </a:spcBef>
            </a:pPr>
            <a:endParaRPr lang="ru-RU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Содержимое 2">
            <a:extLst>
              <a:ext uri="{FF2B5EF4-FFF2-40B4-BE49-F238E27FC236}">
                <a16:creationId xmlns:a16="http://schemas.microsoft.com/office/drawing/2014/main" id="{28E8FFE5-4A85-49C8-BA4C-674D344DCA1E}"/>
              </a:ext>
            </a:extLst>
          </p:cNvPr>
          <p:cNvSpPr txBox="1">
            <a:spLocks/>
          </p:cNvSpPr>
          <p:nvPr/>
        </p:nvSpPr>
        <p:spPr>
          <a:xfrm>
            <a:off x="1130677" y="5838640"/>
            <a:ext cx="12237180" cy="6085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solidFill>
                <a:srgbClr val="002060"/>
              </a:solidFill>
              <a:latin typeface="Segoe Print" panose="02000600000000000000" pitchFamily="2" charset="0"/>
            </a:endParaRPr>
          </a:p>
        </p:txBody>
      </p:sp>
      <p:sp>
        <p:nvSpPr>
          <p:cNvPr id="9" name="Прямокутник 6">
            <a:extLst>
              <a:ext uri="{FF2B5EF4-FFF2-40B4-BE49-F238E27FC236}">
                <a16:creationId xmlns:a16="http://schemas.microsoft.com/office/drawing/2014/main" id="{DF4B57A2-56CE-4642-9511-75E3101E52CD}"/>
              </a:ext>
            </a:extLst>
          </p:cNvPr>
          <p:cNvSpPr/>
          <p:nvPr/>
        </p:nvSpPr>
        <p:spPr>
          <a:xfrm>
            <a:off x="323528" y="1178854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algn="ctr"/>
            <a:endParaRPr lang="ru-RU" sz="2800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algn="ctr"/>
            <a:endParaRPr lang="ru-RU" sz="2800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algn="ctr"/>
            <a:endParaRPr lang="ru-RU" sz="280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pPr algn="ctr"/>
            <a:r>
              <a:rPr lang="ru-RU" sz="2800">
                <a:solidFill>
                  <a:srgbClr val="C00000"/>
                </a:solidFill>
                <a:latin typeface="Segoe Print" panose="02000600000000000000" pitchFamily="2" charset="0"/>
              </a:rPr>
              <a:t>Дякую</a:t>
            </a:r>
            <a:r>
              <a:rPr lang="ru-RU" sz="2800" dirty="0">
                <a:solidFill>
                  <a:srgbClr val="C00000"/>
                </a:solidFill>
                <a:latin typeface="Segoe Print" panose="02000600000000000000" pitchFamily="2" charset="0"/>
              </a:rPr>
              <a:t> за </a:t>
            </a:r>
            <a:r>
              <a:rPr lang="ru-RU" sz="2800" dirty="0" err="1">
                <a:solidFill>
                  <a:srgbClr val="C00000"/>
                </a:solidFill>
                <a:latin typeface="Segoe Print" panose="02000600000000000000" pitchFamily="2" charset="0"/>
              </a:rPr>
              <a:t>увагу</a:t>
            </a:r>
            <a:r>
              <a:rPr lang="ru-RU" sz="2800" dirty="0">
                <a:solidFill>
                  <a:srgbClr val="C00000"/>
                </a:solidFill>
                <a:latin typeface="Segoe Print" panose="02000600000000000000" pitchFamily="2" charset="0"/>
              </a:rPr>
              <a:t>!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98C1A2D-46CA-4052-AF0F-CEA96F0632E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775" y="4802344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628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-468560" y="221273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000" b="1" dirty="0">
                <a:solidFill>
                  <a:srgbClr val="00206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   Загальні вимоги щодо написання наукових текстів</a:t>
            </a: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323528" y="1844825"/>
            <a:ext cx="81729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Segoe Print" panose="02000600000000000000" pitchFamily="2" charset="0"/>
              </a:rPr>
              <a:t>	</a:t>
            </a:r>
            <a:r>
              <a:rPr lang="uk-UA" sz="20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Науковий стиль  - </a:t>
            </a:r>
            <a:r>
              <a:rPr lang="uk-UA" sz="2000" b="1" dirty="0">
                <a:solidFill>
                  <a:srgbClr val="C00000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</a:rPr>
              <a:t>це вибір та застосування тих елементів мови, які здатні передати наукову інформацію найбільш повно й точно</a:t>
            </a:r>
          </a:p>
          <a:p>
            <a:endParaRPr lang="uk-UA" sz="2000" b="1" dirty="0">
              <a:solidFill>
                <a:srgbClr val="C00000"/>
              </a:solidFill>
              <a:latin typeface="Segoe Print" panose="02000600000000000000" pitchFamily="2" charset="0"/>
              <a:ea typeface="Calibri" panose="020F0502020204030204" pitchFamily="34" charset="0"/>
            </a:endParaRPr>
          </a:p>
          <a:p>
            <a:endParaRPr lang="uk-UA" sz="2000" b="1" dirty="0">
              <a:solidFill>
                <a:srgbClr val="C00000"/>
              </a:solidFill>
              <a:latin typeface="Segoe Print" panose="02000600000000000000" pitchFamily="2" charset="0"/>
              <a:ea typeface="Calibri" panose="020F0502020204030204" pitchFamily="34" charset="0"/>
            </a:endParaRPr>
          </a:p>
          <a:p>
            <a:r>
              <a:rPr lang="uk-UA" sz="2000" b="1" dirty="0">
                <a:solidFill>
                  <a:srgbClr val="C00000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</a:rPr>
              <a:t>У науковому стилі вирізняють окремі різновиди: </a:t>
            </a:r>
          </a:p>
          <a:p>
            <a:pPr marL="285750" indent="-285750">
              <a:buFontTx/>
              <a:buChar char="-"/>
            </a:pPr>
            <a:r>
              <a:rPr lang="uk-UA" sz="2000" b="1" dirty="0">
                <a:solidFill>
                  <a:srgbClr val="C00000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</a:rPr>
              <a:t>власне науковий, </a:t>
            </a:r>
          </a:p>
          <a:p>
            <a:pPr marL="285750" indent="-285750">
              <a:buFontTx/>
              <a:buChar char="-"/>
            </a:pPr>
            <a:r>
              <a:rPr lang="uk-UA" sz="2000" b="1" dirty="0">
                <a:solidFill>
                  <a:srgbClr val="C00000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</a:rPr>
              <a:t>науково-популярний, </a:t>
            </a:r>
          </a:p>
          <a:p>
            <a:pPr marL="285750" indent="-285750">
              <a:buFontTx/>
              <a:buChar char="-"/>
            </a:pPr>
            <a:r>
              <a:rPr lang="uk-UA" sz="2000" b="1" dirty="0">
                <a:solidFill>
                  <a:srgbClr val="C00000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</a:rPr>
              <a:t>науково-навчальний</a:t>
            </a:r>
            <a:endParaRPr lang="ru-RU" sz="2000" b="1" dirty="0">
              <a:solidFill>
                <a:srgbClr val="C00000"/>
              </a:solidFill>
              <a:latin typeface="Segoe Print" panose="02000600000000000000" pitchFamily="2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278" y="109501"/>
            <a:ext cx="1364939" cy="173532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A6456D1-4D04-4892-871E-D82DC58F4F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62" y="5133738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355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575556" y="266078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Загальні вимоги щодо написання наукових текстів</a:t>
            </a:r>
            <a:endParaRPr lang="uk-UA" sz="2000" b="1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575556" y="2077281"/>
            <a:ext cx="819091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Термінологічність</a:t>
            </a:r>
            <a:endParaRPr lang="ru-RU" sz="2400" b="1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endParaRPr lang="uk-UA" sz="2400" b="1" dirty="0">
              <a:solidFill>
                <a:srgbClr val="C0000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  <a:p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Точність</a:t>
            </a:r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одна з фундаментальних властивостей науки, що знаходить своє відображення в тексті. Точними повинні бути не тільки слова (лексичні та фразеологічні одиниці), але й формулювання</a:t>
            </a:r>
          </a:p>
          <a:p>
            <a:endParaRPr lang="ru-RU" sz="2400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Лексична</a:t>
            </a:r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послідовність</a:t>
            </a:r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</a:rPr>
              <a:t> -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ознака, що характеризує текст узагалі, забезпечує наукову аргументацію</a:t>
            </a:r>
          </a:p>
          <a:p>
            <a:endParaRPr lang="ru-RU" sz="2400" b="1" dirty="0">
              <a:solidFill>
                <a:srgbClr val="C00000"/>
              </a:solidFill>
              <a:latin typeface="Segoe Print" panose="02000600000000000000" pitchFamily="2" charset="0"/>
            </a:endParaRPr>
          </a:p>
          <a:p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Однозначність</a:t>
            </a:r>
            <a:endParaRPr lang="ru-RU" sz="2400" b="1" dirty="0">
              <a:solidFill>
                <a:srgbClr val="C0000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  <a:p>
            <a:endParaRPr lang="ru-RU" sz="2400" b="1" dirty="0">
              <a:solidFill>
                <a:srgbClr val="C0000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  <a:p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Клішування</a:t>
            </a:r>
            <a:endParaRPr lang="uk-UA" sz="2400" b="1" dirty="0">
              <a:solidFill>
                <a:srgbClr val="00206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395536" y="1124744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Особливості наукового стилю, пов′язані зі специфікою наукової інформації:</a:t>
            </a:r>
            <a:endParaRPr lang="ru-RU" sz="1600" dirty="0">
              <a:solidFill>
                <a:srgbClr val="C00000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FE37D14-8B04-4D7E-899F-460ADE7DDB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959" y="5112568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2687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575556" y="266078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Загальні вимоги щодо написання наукових текстів</a:t>
            </a:r>
            <a:endParaRPr lang="uk-UA" sz="2000" b="1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575556" y="2077281"/>
            <a:ext cx="819091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</a:rPr>
              <a:t>Авторське</a:t>
            </a:r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</a:rPr>
              <a:t> «ми»: 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 наукових текстах прийнято вживати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 вважаємо, на наше переконання, на наш погляд</a:t>
            </a:r>
            <a:endParaRPr lang="ru-RU" sz="2400" b="1" dirty="0">
              <a:solidFill>
                <a:srgbClr val="002060"/>
              </a:solidFill>
              <a:latin typeface="Segoe Print" panose="02000600000000000000" pitchFamily="2" charset="0"/>
            </a:endParaRPr>
          </a:p>
          <a:p>
            <a:endParaRPr lang="uk-UA" sz="2400" b="1" dirty="0">
              <a:solidFill>
                <a:srgbClr val="C0000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  <a:p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Наукова</a:t>
            </a:r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фразеологія</a:t>
            </a:r>
            <a:endParaRPr lang="ru-RU" sz="2400" b="1" dirty="0">
              <a:solidFill>
                <a:srgbClr val="C0000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  <a:p>
            <a:endParaRPr lang="ru-RU" sz="2400" b="1" dirty="0">
              <a:solidFill>
                <a:srgbClr val="C0000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  <a:p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Складні</a:t>
            </a:r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синтаксичні</a:t>
            </a:r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конструкції</a:t>
            </a:r>
            <a:r>
              <a:rPr lang="ru-RU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.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Наука займається складними речами, і розповісти про них просто виходить не завжди. До того ж, діяльність ученого, як правило, спрямована на опис будь-яких об'єктів та процесів, а не на дію. У тексті це виявляється в тому, що іменників більше, ніж дієслів. А якщо дій мало, а описів багато –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ускладнюються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й синтаксичні конструкції</a:t>
            </a:r>
            <a:endParaRPr lang="uk-UA" sz="2400" b="1" dirty="0">
              <a:solidFill>
                <a:srgbClr val="00206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395536" y="1124744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Особливості наукового стилю, пов′язані зі специфікою наукової інформації:</a:t>
            </a:r>
            <a:endParaRPr lang="ru-RU" sz="1600" dirty="0">
              <a:solidFill>
                <a:srgbClr val="C00000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FE37D14-8B04-4D7E-899F-460ADE7DDB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959" y="5112568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6624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575556" y="266078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Загальні вимоги щодо написання наукових текстів</a:t>
            </a:r>
            <a:endParaRPr lang="uk-UA" sz="2000" b="1" dirty="0">
              <a:solidFill>
                <a:srgbClr val="7030A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377534" y="1916832"/>
            <a:ext cx="81729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Назва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нотація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Ключові слова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писок використаних джерел </a:t>
            </a:r>
          </a:p>
          <a:p>
            <a:endParaRPr lang="uk-UA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uk-UA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</a:rPr>
              <a:t>О</a:t>
            </a:r>
            <a:r>
              <a:rPr lang="uk-UA" sz="2400" b="1" dirty="0">
                <a:solidFill>
                  <a:srgbClr val="C00000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</a:rPr>
              <a:t>бов′язкові структурні елементи </a:t>
            </a:r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наукової статті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Вступ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сновна частина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В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исновки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Іноді окремим структурним елементом виділяють огляд наукової літератури з теми</a:t>
            </a:r>
            <a:endParaRPr lang="uk-UA" sz="2000" b="1" dirty="0">
              <a:solidFill>
                <a:srgbClr val="00206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297884" y="1231375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Обов′язкові атрибути наукової статті</a:t>
            </a:r>
            <a:endParaRPr lang="ru-RU" sz="1600" dirty="0">
              <a:solidFill>
                <a:srgbClr val="C00000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042123D-63F2-4999-A812-FD2F8A70A7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627" y="5248607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881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07503" y="266078"/>
            <a:ext cx="87902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Практичні поради для створення наукового тексту</a:t>
            </a: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575556" y="1817317"/>
            <a:ext cx="817290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7030A0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</a:rPr>
              <a:t>(хоча б приблизну, вона потім може бути уточнена) </a:t>
            </a:r>
            <a:endParaRPr lang="ru-RU" sz="2000" b="1" dirty="0">
              <a:solidFill>
                <a:srgbClr val="7030A0"/>
              </a:solidFill>
              <a:latin typeface="Segoe Print" panose="02000600000000000000" pitchFamily="2" charset="0"/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uk-UA" sz="2400" dirty="0">
              <a:solidFill>
                <a:srgbClr val="C00000"/>
              </a:solidFill>
              <a:effectLst/>
              <a:latin typeface="Segoe Print" panose="02000600000000000000" pitchFamily="2" charset="0"/>
              <a:ea typeface="Calibri" panose="020F0502020204030204" pitchFamily="34" charset="0"/>
              <a:cs typeface="Segoe UI Semilight" panose="020B0402040204020203" pitchFamily="34" charset="0"/>
            </a:endParaRPr>
          </a:p>
          <a:p>
            <a:pPr algn="ctr"/>
            <a:r>
              <a:rPr lang="uk-UA" sz="2400" dirty="0">
                <a:solidFill>
                  <a:srgbClr val="C00000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Segoe UI Semilight" panose="020B0402040204020203" pitchFamily="34" charset="0"/>
              </a:rPr>
              <a:t>Опрацювати наукові джерела з теми</a:t>
            </a:r>
            <a:endParaRPr lang="uk-UA" sz="2400" b="1" dirty="0">
              <a:solidFill>
                <a:srgbClr val="C00000"/>
              </a:solidFill>
              <a:latin typeface="Segoe Print" panose="02000600000000000000" pitchFamily="2" charset="0"/>
              <a:ea typeface="Calibri" panose="020F0502020204030204" pitchFamily="34" charset="0"/>
              <a:cs typeface="Segoe UI Semilight" panose="020B0402040204020203" pitchFamily="34" charset="0"/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267739" y="1164808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C00000"/>
                </a:solidFill>
                <a:latin typeface="Segoe Print" panose="02000600000000000000" pitchFamily="2" charset="0"/>
                <a:ea typeface="Calibri" panose="020F0502020204030204" pitchFamily="34" charset="0"/>
                <a:cs typeface="MV Boli" panose="02000500030200090000" pitchFamily="2" charset="0"/>
              </a:rPr>
              <a:t>1) Сформулювати тему майбутнього тексту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1818150" y="2703084"/>
            <a:ext cx="834294" cy="1296144"/>
          </a:xfrm>
          <a:prstGeom prst="downArrow">
            <a:avLst/>
          </a:prstGeom>
          <a:solidFill>
            <a:srgbClr val="B31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827716" y="2703084"/>
            <a:ext cx="834294" cy="1296144"/>
          </a:xfrm>
          <a:prstGeom prst="downArrow">
            <a:avLst/>
          </a:prstGeom>
          <a:solidFill>
            <a:srgbClr val="B31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724128" y="2703084"/>
            <a:ext cx="834294" cy="1296144"/>
          </a:xfrm>
          <a:prstGeom prst="downArrow">
            <a:avLst/>
          </a:prstGeom>
          <a:solidFill>
            <a:srgbClr val="B31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12D11DB-1445-4F0D-87C8-1BE6005034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501" y="5035130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040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7DBE6DD0-CBB5-4C09-89DD-8C8A2DB5052D}"/>
              </a:ext>
            </a:extLst>
          </p:cNvPr>
          <p:cNvSpPr/>
          <p:nvPr/>
        </p:nvSpPr>
        <p:spPr>
          <a:xfrm>
            <a:off x="107503" y="266078"/>
            <a:ext cx="87902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rgbClr val="7030A0"/>
                </a:solidFill>
                <a:latin typeface="Segoe Print" panose="02000600000000000000" pitchFamily="2" charset="0"/>
              </a:rPr>
              <a:t>Практичні поради для створення наукового тексту</a:t>
            </a:r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560F7331-8340-4AD5-84CA-E23182340538}"/>
              </a:ext>
            </a:extLst>
          </p:cNvPr>
          <p:cNvSpPr/>
          <p:nvPr/>
        </p:nvSpPr>
        <p:spPr>
          <a:xfrm>
            <a:off x="575556" y="1817317"/>
            <a:ext cx="81729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uk-UA" sz="2400" dirty="0">
              <a:effectLst/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uk-UA" sz="2400" dirty="0"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uk-UA" sz="2400" dirty="0">
              <a:effectLst/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uk-UA" sz="2400" dirty="0"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uk-UA" sz="2400" dirty="0">
              <a:effectLst/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uk-UA" sz="2400" dirty="0">
              <a:latin typeface="Segoe Print" panose="020006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uk-UA" sz="24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Скласти </a:t>
            </a:r>
            <a:r>
              <a:rPr lang="uk-UA" sz="2400" b="1" dirty="0">
                <a:solidFill>
                  <a:srgbClr val="FF0000"/>
                </a:solidFill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робочий</a:t>
            </a:r>
            <a:r>
              <a:rPr lang="uk-UA" sz="24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план викладу інформації</a:t>
            </a:r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BBE44C89-BD06-4509-A8F3-722807FADBB0}"/>
              </a:ext>
            </a:extLst>
          </p:cNvPr>
          <p:cNvSpPr/>
          <p:nvPr/>
        </p:nvSpPr>
        <p:spPr>
          <a:xfrm>
            <a:off x="267739" y="1164808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effectLst/>
                <a:latin typeface="Segoe Print" panose="020006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2) Вивчити інформацію, відібрати потрібну</a:t>
            </a:r>
            <a:endParaRPr lang="uk-UA" sz="2400" b="1" dirty="0">
              <a:solidFill>
                <a:srgbClr val="C00000"/>
              </a:solidFill>
              <a:latin typeface="Segoe Print" panose="02000600000000000000" pitchFamily="2" charset="0"/>
              <a:ea typeface="Calibri" panose="020F0502020204030204" pitchFamily="34" charset="0"/>
              <a:cs typeface="MV Boli" panose="02000500030200090000" pitchFamily="2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818150" y="2703084"/>
            <a:ext cx="834294" cy="1296144"/>
          </a:xfrm>
          <a:prstGeom prst="downArrow">
            <a:avLst/>
          </a:prstGeom>
          <a:solidFill>
            <a:srgbClr val="B31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827716" y="2703084"/>
            <a:ext cx="834294" cy="1296144"/>
          </a:xfrm>
          <a:prstGeom prst="downArrow">
            <a:avLst/>
          </a:prstGeom>
          <a:solidFill>
            <a:srgbClr val="B31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724128" y="2703084"/>
            <a:ext cx="834294" cy="1296144"/>
          </a:xfrm>
          <a:prstGeom prst="downArrow">
            <a:avLst/>
          </a:prstGeom>
          <a:solidFill>
            <a:srgbClr val="B31F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12D11DB-1445-4F0D-87C8-1BE6005034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5501" y="5035130"/>
            <a:ext cx="1192226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114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50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Місто">
  <a:themeElements>
    <a:clrScheme name="Місто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Міст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істо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7420</TotalTime>
  <Words>1893</Words>
  <Application>Microsoft Office PowerPoint</Application>
  <PresentationFormat>Экран (4:3)</PresentationFormat>
  <Paragraphs>364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Місто</vt:lpstr>
      <vt:lpstr>ВСП «Класичний фаховий коледж СумДУ»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Місцеві фінанси</dc:title>
  <dc:creator>sydorovych</dc:creator>
  <cp:lastModifiedBy>grano.natasha@gmail.com</cp:lastModifiedBy>
  <cp:revision>340</cp:revision>
  <cp:lastPrinted>2021-12-10T12:24:57Z</cp:lastPrinted>
  <dcterms:created xsi:type="dcterms:W3CDTF">2013-07-26T07:51:11Z</dcterms:created>
  <dcterms:modified xsi:type="dcterms:W3CDTF">2021-12-13T08:29:28Z</dcterms:modified>
</cp:coreProperties>
</file>